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28"/>
  </p:notesMasterIdLst>
  <p:handoutMasterIdLst>
    <p:handoutMasterId r:id="rId229"/>
  </p:handoutMasterIdLst>
  <p:sldIdLst>
    <p:sldId id="256" r:id="rId2"/>
    <p:sldId id="478" r:id="rId3"/>
    <p:sldId id="479" r:id="rId4"/>
    <p:sldId id="480" r:id="rId5"/>
    <p:sldId id="481" r:id="rId6"/>
    <p:sldId id="486" r:id="rId7"/>
    <p:sldId id="483" r:id="rId8"/>
    <p:sldId id="485" r:id="rId9"/>
    <p:sldId id="487" r:id="rId10"/>
    <p:sldId id="484" r:id="rId11"/>
    <p:sldId id="482" r:id="rId12"/>
    <p:sldId id="488" r:id="rId13"/>
    <p:sldId id="489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44" r:id="rId26"/>
    <p:sldId id="490" r:id="rId27"/>
    <p:sldId id="513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683" r:id="rId62"/>
    <p:sldId id="498" r:id="rId63"/>
    <p:sldId id="510" r:id="rId64"/>
    <p:sldId id="702" r:id="rId65"/>
    <p:sldId id="511" r:id="rId66"/>
    <p:sldId id="703" r:id="rId67"/>
    <p:sldId id="512" r:id="rId68"/>
    <p:sldId id="705" r:id="rId69"/>
    <p:sldId id="540" r:id="rId70"/>
    <p:sldId id="541" r:id="rId71"/>
    <p:sldId id="542" r:id="rId72"/>
    <p:sldId id="543" r:id="rId73"/>
    <p:sldId id="706" r:id="rId74"/>
    <p:sldId id="707" r:id="rId75"/>
    <p:sldId id="708" r:id="rId76"/>
    <p:sldId id="709" r:id="rId77"/>
    <p:sldId id="710" r:id="rId78"/>
    <p:sldId id="711" r:id="rId79"/>
    <p:sldId id="712" r:id="rId80"/>
    <p:sldId id="713" r:id="rId81"/>
    <p:sldId id="714" r:id="rId82"/>
    <p:sldId id="718" r:id="rId83"/>
    <p:sldId id="719" r:id="rId84"/>
    <p:sldId id="716" r:id="rId85"/>
    <p:sldId id="717" r:id="rId86"/>
    <p:sldId id="694" r:id="rId87"/>
    <p:sldId id="695" r:id="rId88"/>
    <p:sldId id="696" r:id="rId89"/>
    <p:sldId id="697" r:id="rId90"/>
    <p:sldId id="698" r:id="rId91"/>
    <p:sldId id="720" r:id="rId92"/>
    <p:sldId id="721" r:id="rId93"/>
    <p:sldId id="722" r:id="rId94"/>
    <p:sldId id="723" r:id="rId95"/>
    <p:sldId id="724" r:id="rId96"/>
    <p:sldId id="725" r:id="rId97"/>
    <p:sldId id="726" r:id="rId98"/>
    <p:sldId id="727" r:id="rId99"/>
    <p:sldId id="728" r:id="rId100"/>
    <p:sldId id="729" r:id="rId101"/>
    <p:sldId id="730" r:id="rId102"/>
    <p:sldId id="731" r:id="rId103"/>
    <p:sldId id="732" r:id="rId104"/>
    <p:sldId id="733" r:id="rId105"/>
    <p:sldId id="545" r:id="rId106"/>
    <p:sldId id="734" r:id="rId107"/>
    <p:sldId id="655" r:id="rId108"/>
    <p:sldId id="656" r:id="rId109"/>
    <p:sldId id="658" r:id="rId110"/>
    <p:sldId id="659" r:id="rId111"/>
    <p:sldId id="660" r:id="rId112"/>
    <p:sldId id="661" r:id="rId113"/>
    <p:sldId id="657" r:id="rId114"/>
    <p:sldId id="663" r:id="rId115"/>
    <p:sldId id="693" r:id="rId116"/>
    <p:sldId id="692" r:id="rId117"/>
    <p:sldId id="664" r:id="rId118"/>
    <p:sldId id="668" r:id="rId119"/>
    <p:sldId id="665" r:id="rId120"/>
    <p:sldId id="666" r:id="rId121"/>
    <p:sldId id="662" r:id="rId122"/>
    <p:sldId id="546" r:id="rId123"/>
    <p:sldId id="669" r:id="rId124"/>
    <p:sldId id="699" r:id="rId125"/>
    <p:sldId id="670" r:id="rId126"/>
    <p:sldId id="671" r:id="rId127"/>
    <p:sldId id="672" r:id="rId128"/>
    <p:sldId id="673" r:id="rId129"/>
    <p:sldId id="675" r:id="rId130"/>
    <p:sldId id="674" r:id="rId131"/>
    <p:sldId id="676" r:id="rId132"/>
    <p:sldId id="677" r:id="rId133"/>
    <p:sldId id="678" r:id="rId134"/>
    <p:sldId id="679" r:id="rId135"/>
    <p:sldId id="681" r:id="rId136"/>
    <p:sldId id="548" r:id="rId137"/>
    <p:sldId id="649" r:id="rId138"/>
    <p:sldId id="650" r:id="rId139"/>
    <p:sldId id="680" r:id="rId140"/>
    <p:sldId id="558" r:id="rId141"/>
    <p:sldId id="688" r:id="rId142"/>
    <p:sldId id="565" r:id="rId143"/>
    <p:sldId id="684" r:id="rId144"/>
    <p:sldId id="685" r:id="rId145"/>
    <p:sldId id="687" r:id="rId146"/>
    <p:sldId id="686" r:id="rId147"/>
    <p:sldId id="689" r:id="rId148"/>
    <p:sldId id="700" r:id="rId149"/>
    <p:sldId id="701" r:id="rId150"/>
    <p:sldId id="690" r:id="rId151"/>
    <p:sldId id="691" r:id="rId152"/>
    <p:sldId id="568" r:id="rId153"/>
    <p:sldId id="682" r:id="rId154"/>
    <p:sldId id="569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582" r:id="rId168"/>
    <p:sldId id="583" r:id="rId169"/>
    <p:sldId id="584" r:id="rId170"/>
    <p:sldId id="585" r:id="rId171"/>
    <p:sldId id="586" r:id="rId172"/>
    <p:sldId id="587" r:id="rId173"/>
    <p:sldId id="588" r:id="rId174"/>
    <p:sldId id="589" r:id="rId175"/>
    <p:sldId id="590" r:id="rId176"/>
    <p:sldId id="591" r:id="rId177"/>
    <p:sldId id="592" r:id="rId178"/>
    <p:sldId id="593" r:id="rId179"/>
    <p:sldId id="594" r:id="rId180"/>
    <p:sldId id="595" r:id="rId181"/>
    <p:sldId id="596" r:id="rId182"/>
    <p:sldId id="597" r:id="rId183"/>
    <p:sldId id="598" r:id="rId184"/>
    <p:sldId id="599" r:id="rId185"/>
    <p:sldId id="600" r:id="rId186"/>
    <p:sldId id="601" r:id="rId187"/>
    <p:sldId id="602" r:id="rId188"/>
    <p:sldId id="603" r:id="rId189"/>
    <p:sldId id="604" r:id="rId190"/>
    <p:sldId id="605" r:id="rId191"/>
    <p:sldId id="606" r:id="rId192"/>
    <p:sldId id="607" r:id="rId193"/>
    <p:sldId id="608" r:id="rId194"/>
    <p:sldId id="609" r:id="rId195"/>
    <p:sldId id="610" r:id="rId196"/>
    <p:sldId id="611" r:id="rId197"/>
    <p:sldId id="612" r:id="rId198"/>
    <p:sldId id="613" r:id="rId199"/>
    <p:sldId id="614" r:id="rId200"/>
    <p:sldId id="615" r:id="rId201"/>
    <p:sldId id="616" r:id="rId202"/>
    <p:sldId id="617" r:id="rId203"/>
    <p:sldId id="618" r:id="rId204"/>
    <p:sldId id="619" r:id="rId205"/>
    <p:sldId id="620" r:id="rId206"/>
    <p:sldId id="625" r:id="rId207"/>
    <p:sldId id="626" r:id="rId208"/>
    <p:sldId id="627" r:id="rId209"/>
    <p:sldId id="628" r:id="rId210"/>
    <p:sldId id="629" r:id="rId211"/>
    <p:sldId id="630" r:id="rId212"/>
    <p:sldId id="631" r:id="rId213"/>
    <p:sldId id="632" r:id="rId214"/>
    <p:sldId id="633" r:id="rId215"/>
    <p:sldId id="634" r:id="rId216"/>
    <p:sldId id="635" r:id="rId217"/>
    <p:sldId id="636" r:id="rId218"/>
    <p:sldId id="640" r:id="rId219"/>
    <p:sldId id="641" r:id="rId220"/>
    <p:sldId id="642" r:id="rId221"/>
    <p:sldId id="643" r:id="rId222"/>
    <p:sldId id="644" r:id="rId223"/>
    <p:sldId id="645" r:id="rId224"/>
    <p:sldId id="646" r:id="rId225"/>
    <p:sldId id="647" r:id="rId226"/>
    <p:sldId id="648" r:id="rId2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E52"/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85777" autoAdjust="0"/>
  </p:normalViewPr>
  <p:slideViewPr>
    <p:cSldViewPr>
      <p:cViewPr varScale="1">
        <p:scale>
          <a:sx n="100" d="100"/>
          <a:sy n="100" d="100"/>
        </p:scale>
        <p:origin x="190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</a:t>
            </a:r>
            <a:r>
              <a:rPr lang="en-US" dirty="0" err="1" smtClean="0"/>
              <a:t>basic_obj_draw</a:t>
            </a:r>
            <a:r>
              <a:rPr lang="en-US" baseline="0" dirty="0" smtClean="0"/>
              <a:t> example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3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61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8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119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120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6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121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connectivity information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at least write variable gl_Position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can access lighting, materials, textures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access to frame buffer</a:t>
            </a:r>
          </a:p>
        </p:txBody>
      </p:sp>
    </p:spTree>
    <p:extLst>
      <p:ext uri="{BB962C8B-B14F-4D97-AF65-F5344CB8AC3E}">
        <p14:creationId xmlns:p14="http://schemas.microsoft.com/office/powerpoint/2010/main" val="1868081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operates on single fragments - no neighbor information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can’t change pixel coordinate but has access to it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depth can be written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 access to frame buffer (blending occurs after fragment shader)</a:t>
            </a:r>
          </a:p>
        </p:txBody>
      </p:sp>
    </p:spTree>
    <p:extLst>
      <p:ext uri="{BB962C8B-B14F-4D97-AF65-F5344CB8AC3E}">
        <p14:creationId xmlns:p14="http://schemas.microsoft.com/office/powerpoint/2010/main" val="3391566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859C8-7778-4D49-95EB-7A1A11E25650}" type="slidenum">
              <a:rPr lang="en-US"/>
              <a:pPr/>
              <a:t>142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FFCB0-44C1-40FF-A0C8-565E9259DF1B}" type="slidenum">
              <a:rPr lang="en-US"/>
              <a:pPr/>
              <a:t>152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11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6FFCB0-44C1-40FF-A0C8-565E9259DF1B}" type="slidenum">
              <a:rPr lang="en-US"/>
              <a:pPr/>
              <a:t>153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7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4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DF55DE5-7855-46E8-A715-F1F75D3117DD}" type="slidenum">
              <a:rPr lang="zh-CN" altLang="en-US">
                <a:latin typeface="Calibri" panose="020F0502020204030204" pitchFamily="34" charset="0"/>
              </a:rPr>
              <a:pPr/>
              <a:t>156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0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&amp; get source &amp; compile  vertex and fragment shaders separately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program, attach &amp; link shaders, then use program</a:t>
            </a:r>
          </a:p>
        </p:txBody>
      </p:sp>
    </p:spTree>
    <p:extLst>
      <p:ext uri="{BB962C8B-B14F-4D97-AF65-F5344CB8AC3E}">
        <p14:creationId xmlns:p14="http://schemas.microsoft.com/office/powerpoint/2010/main" val="342692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create - program container; can use multiple programs and switch between them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to attach, only need handles; shader can attach to multiple programs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to link, need sources compiled</a:t>
            </a:r>
          </a:p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one program used at any one time; multiple shaders attached</a:t>
            </a:r>
          </a:p>
        </p:txBody>
      </p:sp>
    </p:spTree>
    <p:extLst>
      <p:ext uri="{BB962C8B-B14F-4D97-AF65-F5344CB8AC3E}">
        <p14:creationId xmlns:p14="http://schemas.microsoft.com/office/powerpoint/2010/main" val="1311242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98D110C-E340-4367-8419-3158F9CEE347}" type="slidenum">
              <a:rPr lang="zh-CN" altLang="en-US">
                <a:latin typeface="Calibri" panose="020F0502020204030204" pitchFamily="34" charset="0"/>
              </a:rPr>
              <a:pPr/>
              <a:t>163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68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2D55D1C-261A-4798-BA54-812E70C7CC5C}" type="slidenum">
              <a:rPr lang="zh-CN" altLang="en-US">
                <a:latin typeface="Calibri" panose="020F0502020204030204" pitchFamily="34" charset="0"/>
              </a:rPr>
              <a:pPr/>
              <a:t>164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55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A0FB1B9E-CBB1-430D-A219-29C962A80C02}" type="slidenum">
              <a:rPr lang="zh-CN" altLang="en-US">
                <a:latin typeface="Calibri" panose="020F0502020204030204" pitchFamily="34" charset="0"/>
              </a:rPr>
              <a:pPr/>
              <a:t>165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89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6173D-71C6-4D16-8F02-F6D087DA0EDF}" type="slidenum">
              <a:rPr lang="en-US"/>
              <a:pPr/>
              <a:t>166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02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B5B28-0538-44AE-8407-E75F5B98ACAD}" type="slidenum">
              <a:rPr lang="en-US"/>
              <a:pPr/>
              <a:t>167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89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F0AC7-C8E0-47F8-9125-C2E7C4532C2A}" type="slidenum">
              <a:rPr lang="en-US"/>
              <a:pPr/>
              <a:t>168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1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068FD-850D-48C5-BF26-076E900896D4}" type="slidenum">
              <a:rPr lang="en-US"/>
              <a:pPr/>
              <a:t>169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basic_multi_texture_fbo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D9FC4-FF40-4120-8672-25457C595D2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3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079064-F0D8-45BA-A3B8-701DE7B782F9}" type="slidenum">
              <a:rPr lang="en-US"/>
              <a:pPr/>
              <a:t>170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04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44905F-494A-40B7-A8E1-FB4109B6AC3E}" type="slidenum">
              <a:rPr lang="en-US"/>
              <a:pPr/>
              <a:t>171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1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60976-C701-46C8-AA6F-F648B11EE7E5}" type="slidenum">
              <a:rPr lang="en-US"/>
              <a:pPr/>
              <a:t>172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5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DA46E-020E-44E0-AD3F-5A1A71A377EC}" type="slidenum">
              <a:rPr lang="en-US"/>
              <a:pPr/>
              <a:t>173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45C2E-BA79-46D0-8A26-AE8B276E475C}" type="slidenum">
              <a:rPr lang="en-US"/>
              <a:pPr/>
              <a:t>174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42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DA34A-D350-471A-9B98-81A75EC90078}" type="slidenum">
              <a:rPr lang="en-US"/>
              <a:pPr/>
              <a:t>175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2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6277808-E9C6-478B-901D-8DF31785F020}" type="slidenum">
              <a:rPr lang="zh-CN" altLang="en-US">
                <a:latin typeface="Calibri" panose="020F0502020204030204" pitchFamily="34" charset="0"/>
              </a:rPr>
              <a:pPr/>
              <a:t>176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9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B34B7-1802-440B-9976-948D27B7D084}" type="slidenum">
              <a:rPr lang="en-US"/>
              <a:pPr/>
              <a:t>177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3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DFD3BFA-4CAE-447C-B232-3B3C2F25D534}" type="slidenum">
              <a:rPr lang="zh-CN" altLang="en-US">
                <a:latin typeface="Calibri" panose="020F0502020204030204" pitchFamily="34" charset="0"/>
              </a:rPr>
              <a:pPr/>
              <a:t>178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78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52C3B4DF-7B5D-46F4-8EEF-0CACDE6D73CF}" type="slidenum">
              <a:rPr lang="zh-CN" altLang="en-US">
                <a:latin typeface="Calibri" panose="020F0502020204030204" pitchFamily="34" charset="0"/>
              </a:rPr>
              <a:pPr/>
              <a:t>179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5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107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85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9EDC5B-7829-4969-BBA1-B4E65C203270}" type="slidenum">
              <a:rPr lang="en-US"/>
              <a:pPr/>
              <a:t>180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0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ED2DA3A-5640-4D22-935A-8BCF43CE215A}" type="slidenum">
              <a:rPr lang="zh-CN" altLang="en-US">
                <a:latin typeface="Calibri" panose="020F0502020204030204" pitchFamily="34" charset="0"/>
              </a:rPr>
              <a:pPr/>
              <a:t>181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34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33CDA-41F0-4FBD-B56A-49D5F5D9DBB7}" type="slidenum">
              <a:rPr lang="en-US"/>
              <a:pPr/>
              <a:t>182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0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55EBF-7A84-40F6-AFD0-6782A3CD989C}" type="slidenum">
              <a:rPr lang="en-US"/>
              <a:pPr/>
              <a:t>183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1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CA890B-FA98-493B-9D0C-06CFA846876C}" type="slidenum">
              <a:rPr lang="en-US"/>
              <a:pPr/>
              <a:t>184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468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25E15609-C82A-467C-B381-AF5B04EE0570}" type="slidenum">
              <a:rPr lang="zh-CN" altLang="en-US">
                <a:latin typeface="Calibri" panose="020F0502020204030204" pitchFamily="34" charset="0"/>
              </a:rPr>
              <a:pPr/>
              <a:t>185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6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4582A-C423-4B35-B5D8-30B938687F62}" type="slidenum">
              <a:rPr lang="en-US"/>
              <a:pPr/>
              <a:t>186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59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30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discard for fragment shaders to discard fragment</a:t>
            </a:r>
          </a:p>
        </p:txBody>
      </p:sp>
    </p:spTree>
    <p:extLst>
      <p:ext uri="{BB962C8B-B14F-4D97-AF65-F5344CB8AC3E}">
        <p14:creationId xmlns:p14="http://schemas.microsoft.com/office/powerpoint/2010/main" val="1787997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1E1A1-BE14-4A02-8ED3-B5D0AC0A452A}" type="slidenum">
              <a:rPr lang="en-US"/>
              <a:pPr/>
              <a:t>194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1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96BF7-610F-4272-92E9-0C164EE5F6B5}" type="slidenum">
              <a:rPr lang="en-US"/>
              <a:pPr/>
              <a:t>195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3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108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01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9A123FD-B0E4-4C82-80E4-435A50C0FD64}" type="slidenum">
              <a:rPr lang="zh-CN" altLang="en-US">
                <a:latin typeface="Calibri" panose="020F0502020204030204" pitchFamily="34" charset="0"/>
              </a:rPr>
              <a:pPr/>
              <a:t>196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8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111692EB-252A-4FC5-BDDB-0549232F29CB}" type="slidenum">
              <a:rPr lang="zh-CN" altLang="en-US">
                <a:latin typeface="Calibri" panose="020F0502020204030204" pitchFamily="34" charset="0"/>
              </a:rPr>
              <a:pPr/>
              <a:t>197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03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2C241A0-7C9D-4200-AC12-69FE060CC5B2}" type="slidenum">
              <a:rPr lang="zh-CN" altLang="en-US">
                <a:latin typeface="Calibri" panose="020F0502020204030204" pitchFamily="34" charset="0"/>
              </a:rPr>
              <a:pPr/>
              <a:t>198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18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608C3045-6278-4FE3-9946-EFEAC41FE0CB}" type="slidenum">
              <a:rPr lang="zh-CN" altLang="en-US">
                <a:latin typeface="Calibri" panose="020F0502020204030204" pitchFamily="34" charset="0"/>
              </a:rPr>
              <a:pPr/>
              <a:t>199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7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929C69EF-8BE6-4F91-8CBF-AC9BE166BDA0}" type="slidenum">
              <a:rPr lang="zh-CN" altLang="en-US">
                <a:latin typeface="Calibri" panose="020F0502020204030204" pitchFamily="34" charset="0"/>
              </a:rPr>
              <a:pPr/>
              <a:t>200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135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744A4A6E-4245-4EAD-8302-F0DCFFC9900D}" type="slidenum">
              <a:rPr lang="zh-CN" altLang="en-US">
                <a:latin typeface="Calibri" panose="020F0502020204030204" pitchFamily="34" charset="0"/>
              </a:rPr>
              <a:pPr/>
              <a:t>201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31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3996E8E3-EEE2-4857-AA69-63EEE327F6B1}" type="slidenum">
              <a:rPr lang="zh-CN" altLang="en-US">
                <a:latin typeface="Calibri" panose="020F0502020204030204" pitchFamily="34" charset="0"/>
              </a:rPr>
              <a:pPr/>
              <a:t>202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43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E8FFC47C-42AB-42B0-B521-4B0111FE940E}" type="slidenum">
              <a:rPr lang="zh-CN" altLang="en-US">
                <a:latin typeface="Calibri" panose="020F0502020204030204" pitchFamily="34" charset="0"/>
              </a:rPr>
              <a:pPr/>
              <a:t>203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52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fld id="{1C749D5B-7DBD-4D0B-88A3-71F4B461CB50}" type="slidenum">
              <a:rPr lang="zh-CN" altLang="en-US">
                <a:latin typeface="Calibri" panose="020F0502020204030204" pitchFamily="34" charset="0"/>
              </a:rPr>
              <a:pPr/>
              <a:t>204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42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81F80F-9321-41EF-B436-2F5F2922E379}" type="slidenum">
              <a:rPr lang="en-US"/>
              <a:pPr/>
              <a:t>205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797425" cy="3597275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3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113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13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38E73-3C06-4BAB-AB20-40C7E4BE5018}" type="slidenum">
              <a:rPr lang="en-US"/>
              <a:pPr/>
              <a:t>208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00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BB9FD-FA18-48E0-8D5A-16208AC10441}" type="slidenum">
              <a:rPr lang="en-US"/>
              <a:pPr/>
              <a:t>209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DC9B3-206D-4762-ACA8-90C7B4ED1DDC}" type="slidenum">
              <a:rPr lang="en-US"/>
              <a:pPr/>
              <a:t>210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17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431F6-1E3E-4BDF-92BE-265453D3FBEA}" type="slidenum">
              <a:rPr lang="en-US"/>
              <a:pPr/>
              <a:t>218</a:t>
            </a:fld>
            <a:endParaRPr lang="en-U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649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683E4-AC3B-4CDE-B3DF-C08A2D9C907F}" type="slidenum">
              <a:rPr lang="en-US"/>
              <a:pPr/>
              <a:t>220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09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CE060-3C6C-4E1D-A272-4536121F7277}" type="slidenum">
              <a:rPr lang="en-US"/>
              <a:pPr/>
              <a:t>221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24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2276B-1D69-458E-B308-D6907A9E37F3}" type="slidenum">
              <a:rPr lang="en-US"/>
              <a:pPr/>
              <a:t>222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9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67F36-0BE8-4EFE-9A7F-D4CDF644BA90}" type="slidenum">
              <a:rPr lang="en-US"/>
              <a:pPr/>
              <a:t>223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4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512824-E5E1-4E1B-9375-4B2C14CCCB94}" type="slidenum">
              <a:rPr lang="en-US"/>
              <a:pPr/>
              <a:t>224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0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114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06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115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5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602D98-9BD4-4CAA-99EA-69D00EEFE27C}" type="slidenum">
              <a:rPr lang="en-US"/>
              <a:pPr/>
              <a:t>116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172D9E-D40C-4921-A5D6-20234A38FD01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6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535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DA4A6FB-F83A-48EE-8DD3-0278CA206F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659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535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67826B9-7790-4CB9-ABA0-4D54C9A5B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78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A7A7593E-24C4-4376-9DA2-867A0F93A3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8A9BD691-F1B9-4D34-8B6B-B693B85B84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8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76962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4000500"/>
            <a:ext cx="76962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79187C0A-CC52-4978-90A8-A47341924E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A0ECC-0B9E-44D9-8B45-8B8EFAF49D63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E4E0F4-2DF6-4691-9C74-0F2D9863AED1}" type="datetime1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ADABD2-FC94-43B4-B5D2-AD8E6A5AC720}" type="datetime1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38A4BA-4B5A-4157-8538-B6927C280FAE}" type="datetime1">
              <a:rPr lang="en-US" smtClean="0"/>
              <a:t>12/20/2016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6C5F59-0154-4E3D-8618-2BDD310D5A33}" type="datetime1">
              <a:rPr lang="en-US" smtClean="0"/>
              <a:t>12/20/2016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041A3D-3BA6-4C14-83AA-4AD2B237B2E3}" type="datetime1">
              <a:rPr lang="en-US" smtClean="0"/>
              <a:t>12/20/2016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583573E1-4C5C-46EC-88AD-F330D1C2AD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8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9786A9EC-E97C-489C-A8E7-0E484B0181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0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5" r:id="rId8"/>
    <p:sldLayoutId id="2147483766" r:id="rId9"/>
    <p:sldLayoutId id="2147483767" r:id="rId10"/>
    <p:sldLayoutId id="2147483769" r:id="rId11"/>
    <p:sldLayoutId id="2147483770" r:id="rId12"/>
    <p:sldLayoutId id="2147483771" r:id="rId13"/>
    <p:sldLayoutId id="2147483772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.ceng.metu.edu.tr/~ys/ceng477-gfx/GLS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7.jpe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user.ceng.metu.edu.tr/~ys/ceng477-gfx/OpenGL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</a:t>
            </a:r>
            <a:r>
              <a:rPr lang="en-US" dirty="0" smtClean="0"/>
              <a:t>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Graphics Hardware and OpenGL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compare a good GPU with a good CPU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36568"/>
              </p:ext>
            </p:extLst>
          </p:nvPr>
        </p:nvGraphicFramePr>
        <p:xfrm>
          <a:off x="1371600" y="2565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7746844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4060135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</a:t>
                      </a:r>
                      <a:r>
                        <a:rPr lang="en-US" baseline="0" dirty="0" smtClean="0"/>
                        <a:t> i7-4790K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Nvidia</a:t>
                      </a:r>
                      <a:r>
                        <a:rPr lang="en-US" baseline="0" dirty="0" smtClean="0"/>
                        <a:t> GTX 1060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05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4 (8 threads)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1280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27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Clock:</a:t>
                      </a:r>
                      <a:r>
                        <a:rPr lang="en-US" baseline="0" dirty="0" smtClean="0"/>
                        <a:t> 4 – 4.4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Clock: 1.5 – 1.7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88W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Power: 120W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2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BW: 25.6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 BW: 192 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082441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2947086"/>
            <a:ext cx="53340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4038600"/>
            <a:ext cx="59436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2:</a:t>
            </a:r>
            <a:r>
              <a:rPr lang="en-US" dirty="0" smtClean="0"/>
              <a:t> Next we must allocate memory for its color and (optionally) depth buffers. These memories are allocated as textures</a:t>
            </a:r>
          </a:p>
          <a:p>
            <a:r>
              <a:rPr lang="en-US" dirty="0" smtClean="0"/>
              <a:t>For color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581400"/>
            <a:ext cx="8020050" cy="18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9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2:</a:t>
            </a:r>
            <a:r>
              <a:rPr lang="en-US" dirty="0" smtClean="0"/>
              <a:t> Next we must allocate memory for its color and (optionally) depth buffers. These memories are allocated as textures</a:t>
            </a:r>
          </a:p>
          <a:p>
            <a:r>
              <a:rPr lang="en-US" dirty="0" smtClean="0"/>
              <a:t>For depth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8153400" cy="17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106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3:</a:t>
            </a:r>
            <a:r>
              <a:rPr lang="en-US" dirty="0" smtClean="0"/>
              <a:t> We must attach these textures to the FBO: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Step 4:</a:t>
            </a:r>
            <a:r>
              <a:rPr lang="en-US" dirty="0" smtClean="0"/>
              <a:t> Make sure that FBO is complete: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362200"/>
            <a:ext cx="7996238" cy="107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95800"/>
            <a:ext cx="8320088" cy="6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96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render while this FBO is bound, the attached textures’ contents will be updated</a:t>
            </a:r>
          </a:p>
          <a:p>
            <a:r>
              <a:rPr lang="en-US" b="1" dirty="0" smtClean="0"/>
              <a:t>Important:</a:t>
            </a:r>
            <a:r>
              <a:rPr lang="en-US" dirty="0" smtClean="0"/>
              <a:t> before rendering make sure that you set your viewport to match the resolution of this framebuffer using </a:t>
            </a:r>
            <a:r>
              <a:rPr lang="en-US" i="1" dirty="0" err="1" smtClean="0"/>
              <a:t>glViewport</a:t>
            </a:r>
            <a:r>
              <a:rPr lang="en-US" i="1" dirty="0" smtClean="0"/>
              <a:t>(0, 0, </a:t>
            </a:r>
            <a:r>
              <a:rPr lang="en-US" i="1" dirty="0" err="1" smtClean="0"/>
              <a:t>gFBOWidth</a:t>
            </a:r>
            <a:r>
              <a:rPr lang="en-US" i="1" dirty="0" smtClean="0"/>
              <a:t>, </a:t>
            </a:r>
            <a:r>
              <a:rPr lang="en-US" i="1" dirty="0" err="1" smtClean="0"/>
              <a:t>gFBOHeight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This is needed as the size of the window (for which the viewport was originally set) can be different from the size of our FBO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Once you make the FBO rendering pass, you can </a:t>
            </a:r>
            <a:r>
              <a:rPr lang="en-US" i="1" dirty="0" smtClean="0"/>
              <a:t>detach</a:t>
            </a:r>
            <a:r>
              <a:rPr lang="en-US" dirty="0" smtClean="0"/>
              <a:t> your textures and switch back to the </a:t>
            </a:r>
            <a:r>
              <a:rPr lang="en-US" dirty="0" smtClean="0">
                <a:solidFill>
                  <a:srgbClr val="C00000"/>
                </a:solidFill>
              </a:rPr>
              <a:t>default framebuffer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Now you can use these textures as </a:t>
            </a:r>
            <a:r>
              <a:rPr lang="en-US" dirty="0" smtClean="0">
                <a:solidFill>
                  <a:srgbClr val="C00000"/>
                </a:solidFill>
              </a:rPr>
              <a:t>source textures</a:t>
            </a:r>
            <a:r>
              <a:rPr lang="en-US" dirty="0" smtClean="0"/>
              <a:t> for various special effects</a:t>
            </a:r>
          </a:p>
          <a:p>
            <a:r>
              <a:rPr lang="en-US" dirty="0" smtClean="0"/>
              <a:t>One such usage is for generating </a:t>
            </a:r>
            <a:r>
              <a:rPr lang="en-US" dirty="0" smtClean="0">
                <a:solidFill>
                  <a:srgbClr val="C00000"/>
                </a:solidFill>
              </a:rPr>
              <a:t>shadows</a:t>
            </a:r>
            <a:r>
              <a:rPr lang="en-US" dirty="0" smtClean="0"/>
              <a:t> as we will learn next week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31837"/>
            <a:ext cx="7696200" cy="17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Shaders</a:t>
            </a:r>
            <a:r>
              <a:rPr lang="en-US" dirty="0" smtClean="0"/>
              <a:t>:</a:t>
            </a:r>
            <a:endParaRPr lang="en-US" dirty="0"/>
          </a:p>
          <a:p>
            <a:pPr lvl="1">
              <a:buFontTx/>
              <a:buNone/>
            </a:pPr>
            <a:r>
              <a:rPr lang="en-US" dirty="0" smtClean="0"/>
              <a:t>Programmable </a:t>
            </a:r>
            <a:r>
              <a:rPr lang="en-US" dirty="0"/>
              <a:t>logical units on the GPU which can replace the “fixed” functionality of OpenGL with user-generated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Shaders</a:t>
            </a:r>
            <a:r>
              <a:rPr lang="en-US" dirty="0" smtClean="0"/>
              <a:t>:</a:t>
            </a:r>
            <a:endParaRPr lang="en-US" dirty="0"/>
          </a:p>
          <a:p>
            <a:pPr lvl="1">
              <a:buFontTx/>
              <a:buNone/>
            </a:pPr>
            <a:r>
              <a:rPr lang="en-US" dirty="0" smtClean="0"/>
              <a:t>Programmable </a:t>
            </a:r>
            <a:r>
              <a:rPr lang="en-US" dirty="0"/>
              <a:t>logical units on the GPU which can replace the “fixed” functionality of OpenGL with user-generated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/>
              <a:t>By installing custom </a:t>
            </a:r>
            <a:r>
              <a:rPr lang="en-US" dirty="0" err="1"/>
              <a:t>shaders</a:t>
            </a:r>
            <a:r>
              <a:rPr lang="en-US" dirty="0"/>
              <a:t>, the user can now completely override the existing implementation of core per-vertex and per-pixel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for per-vertex behavior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for per-pixel behavior</a:t>
            </a:r>
          </a:p>
          <a:p>
            <a:pPr lvl="2"/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is sometimes called pixel </a:t>
            </a:r>
            <a:r>
              <a:rPr lang="en-US" dirty="0" err="1" smtClean="0"/>
              <a:t>shader</a:t>
            </a:r>
            <a:endParaRPr lang="en-US" dirty="0" smtClean="0"/>
          </a:p>
          <a:p>
            <a:r>
              <a:rPr lang="en-US" dirty="0" err="1"/>
              <a:t>Shaders</a:t>
            </a:r>
            <a:r>
              <a:rPr lang="en-US" dirty="0"/>
              <a:t> execute on GPU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Efficiency</a:t>
            </a:r>
          </a:p>
          <a:p>
            <a:pPr lvl="2"/>
            <a:r>
              <a:rPr lang="en-US" dirty="0" smtClean="0"/>
              <a:t>Use the parallel nature of GPU for quick transformations and/or coloring</a:t>
            </a:r>
          </a:p>
          <a:p>
            <a:pPr lvl="1"/>
            <a:r>
              <a:rPr lang="en-US" dirty="0" smtClean="0"/>
              <a:t>Quality</a:t>
            </a:r>
          </a:p>
          <a:p>
            <a:pPr lvl="2"/>
            <a:r>
              <a:rPr lang="en-US" dirty="0" smtClean="0"/>
              <a:t>Operate on pixel level to obtain cool renderings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Efficiency</a:t>
            </a:r>
          </a:p>
          <a:p>
            <a:pPr lvl="1"/>
            <a:r>
              <a:rPr lang="en-US" dirty="0" smtClean="0"/>
              <a:t>See the next 4 slides to understand why GPU’s are naturally fast for graphics applications, where we have lots of </a:t>
            </a:r>
            <a:r>
              <a:rPr lang="en-US" dirty="0" smtClean="0">
                <a:solidFill>
                  <a:srgbClr val="FF0000"/>
                </a:solidFill>
              </a:rPr>
              <a:t>simple </a:t>
            </a:r>
            <a:r>
              <a:rPr lang="en-US" dirty="0" smtClean="0">
                <a:solidFill>
                  <a:srgbClr val="0070C0"/>
                </a:solidFill>
              </a:rPr>
              <a:t>independent </a:t>
            </a:r>
            <a:r>
              <a:rPr lang="en-US" dirty="0" smtClean="0"/>
              <a:t>tasks</a:t>
            </a:r>
          </a:p>
          <a:p>
            <a:pPr lvl="2"/>
            <a:r>
              <a:rPr lang="en-US" dirty="0" smtClean="0"/>
              <a:t>Movement of a vertex does not need to know the movement of others</a:t>
            </a:r>
          </a:p>
          <a:p>
            <a:pPr lvl="2"/>
            <a:r>
              <a:rPr lang="en-US" dirty="0" smtClean="0"/>
              <a:t>Coloring of a pixel does not need to know the coloring of others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10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GPUs parallel?</a:t>
            </a:r>
          </a:p>
          <a:p>
            <a:r>
              <a:rPr lang="en-US" dirty="0" smtClean="0"/>
              <a:t>GPUs are SIMD architectures</a:t>
            </a:r>
          </a:p>
          <a:p>
            <a:pPr lvl="1"/>
            <a:r>
              <a:rPr lang="en-US" b="1" dirty="0" smtClean="0"/>
              <a:t>SIMD:</a:t>
            </a:r>
            <a:r>
              <a:rPr lang="en-US" dirty="0" smtClean="0"/>
              <a:t> Single instruction multiple data</a:t>
            </a:r>
          </a:p>
          <a:p>
            <a:pPr lvl="1"/>
            <a:r>
              <a:rPr lang="en-US" dirty="0" smtClean="0"/>
              <a:t>The same instruction is applied to thousands of data elements at the same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109</a:t>
            </a:fld>
            <a:endParaRPr lang="en-US"/>
          </a:p>
        </p:txBody>
      </p:sp>
      <p:pic>
        <p:nvPicPr>
          <p:cNvPr id="35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3181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5200" y="60157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4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GPU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grpSp>
        <p:nvGrpSpPr>
          <p:cNvPr id="556" name="Group 555"/>
          <p:cNvGrpSpPr/>
          <p:nvPr/>
        </p:nvGrpSpPr>
        <p:grpSpPr>
          <a:xfrm>
            <a:off x="304800" y="1730638"/>
            <a:ext cx="5486399" cy="4683805"/>
            <a:chOff x="304800" y="1730638"/>
            <a:chExt cx="5486399" cy="4683805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10540" y="5049769"/>
              <a:ext cx="817944" cy="688795"/>
              <a:chOff x="174" y="3154"/>
              <a:chExt cx="837" cy="480"/>
            </a:xfrm>
          </p:grpSpPr>
          <p:cxnSp>
            <p:nvCxnSpPr>
              <p:cNvPr id="7" name="AutoShape 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" name="Group 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12" name="Rectangle 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3" name="Group 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6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7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5" name="Group 1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2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16" name="Group 2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17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1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2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10" name="Rectangle 2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11" name="Rectangle 2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cxnSp>
          <p:nvCxnSpPr>
            <p:cNvPr id="33" name="AutoShape 30"/>
            <p:cNvCxnSpPr>
              <a:cxnSpLocks noChangeShapeType="1"/>
            </p:cNvCxnSpPr>
            <p:nvPr/>
          </p:nvCxnSpPr>
          <p:spPr bwMode="auto">
            <a:xfrm>
              <a:off x="93619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31"/>
            <p:cNvCxnSpPr>
              <a:cxnSpLocks noChangeShapeType="1"/>
            </p:cNvCxnSpPr>
            <p:nvPr/>
          </p:nvCxnSpPr>
          <p:spPr bwMode="auto">
            <a:xfrm>
              <a:off x="1843108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32"/>
            <p:cNvCxnSpPr>
              <a:cxnSpLocks noChangeShapeType="1"/>
            </p:cNvCxnSpPr>
            <p:nvPr/>
          </p:nvCxnSpPr>
          <p:spPr bwMode="auto">
            <a:xfrm>
              <a:off x="2748587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33"/>
            <p:cNvCxnSpPr>
              <a:cxnSpLocks noChangeShapeType="1"/>
            </p:cNvCxnSpPr>
            <p:nvPr/>
          </p:nvCxnSpPr>
          <p:spPr bwMode="auto">
            <a:xfrm>
              <a:off x="3654065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34"/>
            <p:cNvCxnSpPr>
              <a:cxnSpLocks noChangeShapeType="1"/>
            </p:cNvCxnSpPr>
            <p:nvPr/>
          </p:nvCxnSpPr>
          <p:spPr bwMode="auto">
            <a:xfrm>
              <a:off x="4556673" y="4725461"/>
              <a:ext cx="0" cy="32430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04800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00408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304800" y="3003474"/>
              <a:ext cx="591216" cy="1423509"/>
              <a:chOff x="509" y="370"/>
              <a:chExt cx="605" cy="992"/>
            </a:xfrm>
          </p:grpSpPr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42" name="Group 39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68" name="Rectangle 4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9" name="Rectangle 4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70" name="Rectangle 4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Rectangle 4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Rectangle 4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Rectangle 4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Rectangle 4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ectangle 4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" name="Group 49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59" name="Rectangle 50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0" name="Rectangle 51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61" name="Rectangle 52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Rectangle 53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Rectangle 54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Rectangle 55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ectangle 56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57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Rectangle 58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4" name="Rectangle 59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45" name="Group 60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46" name="Rectangle 61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7" name="Group 62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5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65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5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oup 68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71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51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2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7" name="AutoShape 74"/>
            <p:cNvCxnSpPr>
              <a:cxnSpLocks noChangeShapeType="1"/>
              <a:stCxn id="41" idx="2"/>
            </p:cNvCxnSpPr>
            <p:nvPr/>
          </p:nvCxnSpPr>
          <p:spPr bwMode="auto">
            <a:xfrm rot="16200000" flipH="1">
              <a:off x="2720604" y="2306787"/>
              <a:ext cx="622785" cy="4863178"/>
            </a:xfrm>
            <a:prstGeom prst="bentConnector3">
              <a:avLst>
                <a:gd name="adj1" fmla="val 47694"/>
              </a:avLst>
            </a:prstGeom>
            <a:noFill/>
            <a:ln w="19050">
              <a:solidFill>
                <a:srgbClr val="FF99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AutoShape 75"/>
            <p:cNvCxnSpPr>
              <a:cxnSpLocks noChangeShapeType="1"/>
              <a:stCxn id="92" idx="2"/>
              <a:endCxn id="91" idx="0"/>
            </p:cNvCxnSpPr>
            <p:nvPr/>
          </p:nvCxnSpPr>
          <p:spPr bwMode="auto">
            <a:xfrm>
              <a:off x="1834498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AutoShape 76"/>
            <p:cNvCxnSpPr>
              <a:cxnSpLocks noChangeShapeType="1"/>
              <a:stCxn id="91" idx="2"/>
              <a:endCxn id="87" idx="0"/>
            </p:cNvCxnSpPr>
            <p:nvPr/>
          </p:nvCxnSpPr>
          <p:spPr bwMode="auto">
            <a:xfrm flipH="1">
              <a:off x="1828758" y="2294590"/>
              <a:ext cx="7175" cy="203768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AutoShape 77"/>
            <p:cNvCxnSpPr>
              <a:cxnSpLocks noChangeShapeType="1"/>
              <a:stCxn id="88" idx="2"/>
              <a:endCxn id="90" idx="0"/>
            </p:cNvCxnSpPr>
            <p:nvPr/>
          </p:nvCxnSpPr>
          <p:spPr bwMode="auto">
            <a:xfrm flipH="1">
              <a:off x="4137656" y="2294590"/>
              <a:ext cx="1435" cy="203768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AutoShape 78"/>
            <p:cNvCxnSpPr>
              <a:cxnSpLocks noChangeShapeType="1"/>
              <a:stCxn id="41" idx="0"/>
            </p:cNvCxnSpPr>
            <p:nvPr/>
          </p:nvCxnSpPr>
          <p:spPr bwMode="auto">
            <a:xfrm rot="5400000" flipV="1">
              <a:off x="2834686" y="769196"/>
              <a:ext cx="1435" cy="4469991"/>
            </a:xfrm>
            <a:prstGeom prst="bentConnector3">
              <a:avLst>
                <a:gd name="adj1" fmla="val -10500005"/>
              </a:avLst>
            </a:prstGeom>
            <a:noFill/>
            <a:ln w="19050">
              <a:solidFill>
                <a:srgbClr val="98BC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79"/>
            <p:cNvCxnSpPr>
              <a:cxnSpLocks noChangeShapeType="1"/>
              <a:stCxn id="87" idx="2"/>
            </p:cNvCxnSpPr>
            <p:nvPr/>
          </p:nvCxnSpPr>
          <p:spPr bwMode="auto">
            <a:xfrm>
              <a:off x="1828758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80"/>
            <p:cNvCxnSpPr>
              <a:cxnSpLocks noChangeShapeType="1"/>
            </p:cNvCxnSpPr>
            <p:nvPr/>
          </p:nvCxnSpPr>
          <p:spPr bwMode="auto">
            <a:xfrm>
              <a:off x="3014059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81"/>
            <p:cNvCxnSpPr>
              <a:cxnSpLocks noChangeShapeType="1"/>
            </p:cNvCxnSpPr>
            <p:nvPr/>
          </p:nvCxnSpPr>
          <p:spPr bwMode="auto">
            <a:xfrm>
              <a:off x="4147701" y="2679167"/>
              <a:ext cx="0" cy="182243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82"/>
            <p:cNvCxnSpPr>
              <a:cxnSpLocks noChangeShapeType="1"/>
              <a:stCxn id="39" idx="2"/>
              <a:endCxn id="89" idx="0"/>
            </p:cNvCxnSpPr>
            <p:nvPr/>
          </p:nvCxnSpPr>
          <p:spPr bwMode="auto">
            <a:xfrm rot="5400000" flipH="1" flipV="1">
              <a:off x="915388" y="2331182"/>
              <a:ext cx="1928625" cy="2262977"/>
            </a:xfrm>
            <a:prstGeom prst="bentConnector5">
              <a:avLst>
                <a:gd name="adj1" fmla="val -8486"/>
                <a:gd name="adj2" fmla="val 210921"/>
                <a:gd name="adj3" fmla="val 129981"/>
              </a:avLst>
            </a:prstGeom>
            <a:noFill/>
            <a:ln w="19050">
              <a:solidFill>
                <a:srgbClr val="98B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 rot="16200000">
              <a:off x="5043570" y="3627694"/>
              <a:ext cx="1371850" cy="1234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 dirty="0">
                  <a:solidFill>
                    <a:srgbClr val="080808"/>
                  </a:solidFill>
                </a:rPr>
                <a:t>Thread Processor</a:t>
              </a: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1294942" y="2498358"/>
              <a:ext cx="106763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Vtx Thread Issue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3626800" y="2113781"/>
              <a:ext cx="1024582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Setup / Rstr / ZCull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2543383" y="2498358"/>
              <a:ext cx="934178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Prim Thread Issue</a:t>
              </a:r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602405" y="2498358"/>
              <a:ext cx="106906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Frag Thread Issue</a:t>
              </a:r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1368127" y="2113781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80808"/>
                  </a:solidFill>
                </a:rPr>
                <a:t>Data Assembler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1368127" y="1730638"/>
              <a:ext cx="934177" cy="1808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80808"/>
                  </a:solidFill>
                </a:rPr>
                <a:t>Application</a:t>
              </a:r>
            </a:p>
          </p:txBody>
        </p:sp>
        <p:cxnSp>
          <p:nvCxnSpPr>
            <p:cNvPr id="93" name="AutoShape 90"/>
            <p:cNvCxnSpPr>
              <a:cxnSpLocks noChangeShapeType="1"/>
              <a:endCxn id="88" idx="0"/>
            </p:cNvCxnSpPr>
            <p:nvPr/>
          </p:nvCxnSpPr>
          <p:spPr bwMode="auto">
            <a:xfrm>
              <a:off x="4139091" y="1911447"/>
              <a:ext cx="0" cy="20233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91"/>
            <p:cNvCxnSpPr>
              <a:cxnSpLocks noChangeShapeType="1"/>
              <a:stCxn id="38" idx="2"/>
            </p:cNvCxnSpPr>
            <p:nvPr/>
          </p:nvCxnSpPr>
          <p:spPr bwMode="auto">
            <a:xfrm rot="16200000" flipH="1">
              <a:off x="2431454" y="2448134"/>
              <a:ext cx="622785" cy="4580485"/>
            </a:xfrm>
            <a:prstGeom prst="bentConnector3">
              <a:avLst>
                <a:gd name="adj1" fmla="val 67046"/>
              </a:avLst>
            </a:prstGeom>
            <a:noFill/>
            <a:ln w="19050">
              <a:solidFill>
                <a:srgbClr val="3366F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AutoShape 92"/>
            <p:cNvCxnSpPr>
              <a:cxnSpLocks noChangeShapeType="1"/>
            </p:cNvCxnSpPr>
            <p:nvPr/>
          </p:nvCxnSpPr>
          <p:spPr bwMode="auto">
            <a:xfrm>
              <a:off x="507134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93"/>
            <p:cNvCxnSpPr>
              <a:cxnSpLocks noChangeShapeType="1"/>
            </p:cNvCxnSpPr>
            <p:nvPr/>
          </p:nvCxnSpPr>
          <p:spPr bwMode="auto">
            <a:xfrm>
              <a:off x="1412612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94"/>
            <p:cNvCxnSpPr>
              <a:cxnSpLocks noChangeShapeType="1"/>
            </p:cNvCxnSpPr>
            <p:nvPr/>
          </p:nvCxnSpPr>
          <p:spPr bwMode="auto">
            <a:xfrm>
              <a:off x="2318090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95"/>
            <p:cNvCxnSpPr>
              <a:cxnSpLocks noChangeShapeType="1"/>
            </p:cNvCxnSpPr>
            <p:nvPr/>
          </p:nvCxnSpPr>
          <p:spPr bwMode="auto">
            <a:xfrm>
              <a:off x="3223568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96"/>
            <p:cNvCxnSpPr>
              <a:cxnSpLocks noChangeShapeType="1"/>
            </p:cNvCxnSpPr>
            <p:nvPr/>
          </p:nvCxnSpPr>
          <p:spPr bwMode="auto">
            <a:xfrm>
              <a:off x="4126176" y="4851740"/>
              <a:ext cx="1435" cy="198029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0" name="Group 97"/>
            <p:cNvGrpSpPr>
              <a:grpSpLocks/>
            </p:cNvGrpSpPr>
            <p:nvPr/>
          </p:nvGrpSpPr>
          <p:grpSpPr bwMode="auto">
            <a:xfrm>
              <a:off x="452604" y="4426983"/>
              <a:ext cx="297042" cy="424757"/>
              <a:chOff x="299" y="2864"/>
              <a:chExt cx="303" cy="296"/>
            </a:xfrm>
          </p:grpSpPr>
          <p:cxnSp>
            <p:nvCxnSpPr>
              <p:cNvPr id="101" name="AutoShape 98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AutoShape 99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AutoShape 100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" name="Group 101"/>
            <p:cNvGrpSpPr>
              <a:grpSpLocks/>
            </p:cNvGrpSpPr>
            <p:nvPr/>
          </p:nvGrpSpPr>
          <p:grpSpPr bwMode="auto">
            <a:xfrm>
              <a:off x="1089739" y="4426983"/>
              <a:ext cx="295608" cy="424757"/>
              <a:chOff x="299" y="2864"/>
              <a:chExt cx="303" cy="296"/>
            </a:xfrm>
          </p:grpSpPr>
          <p:cxnSp>
            <p:nvCxnSpPr>
              <p:cNvPr id="105" name="AutoShape 102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AutoShape 103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AutoShape 104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8" name="Group 105"/>
            <p:cNvGrpSpPr>
              <a:grpSpLocks/>
            </p:cNvGrpSpPr>
            <p:nvPr/>
          </p:nvGrpSpPr>
          <p:grpSpPr bwMode="auto">
            <a:xfrm>
              <a:off x="1731179" y="4426983"/>
              <a:ext cx="295608" cy="424757"/>
              <a:chOff x="299" y="2864"/>
              <a:chExt cx="303" cy="296"/>
            </a:xfrm>
          </p:grpSpPr>
          <p:cxnSp>
            <p:nvCxnSpPr>
              <p:cNvPr id="109" name="AutoShape 106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" name="AutoShape 107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" name="AutoShape 108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" name="Group 109"/>
            <p:cNvGrpSpPr>
              <a:grpSpLocks/>
            </p:cNvGrpSpPr>
            <p:nvPr/>
          </p:nvGrpSpPr>
          <p:grpSpPr bwMode="auto">
            <a:xfrm>
              <a:off x="2369750" y="4426983"/>
              <a:ext cx="295608" cy="424757"/>
              <a:chOff x="299" y="2864"/>
              <a:chExt cx="303" cy="296"/>
            </a:xfrm>
          </p:grpSpPr>
          <p:cxnSp>
            <p:nvCxnSpPr>
              <p:cNvPr id="113" name="AutoShape 110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AutoShape 111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AutoShape 112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" name="Group 113"/>
            <p:cNvGrpSpPr>
              <a:grpSpLocks/>
            </p:cNvGrpSpPr>
            <p:nvPr/>
          </p:nvGrpSpPr>
          <p:grpSpPr bwMode="auto">
            <a:xfrm>
              <a:off x="3004015" y="4426983"/>
              <a:ext cx="295608" cy="424757"/>
              <a:chOff x="299" y="2864"/>
              <a:chExt cx="303" cy="296"/>
            </a:xfrm>
          </p:grpSpPr>
          <p:cxnSp>
            <p:nvCxnSpPr>
              <p:cNvPr id="117" name="AutoShape 114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AutoShape 115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AutoShape 116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20" name="AutoShape 117"/>
            <p:cNvCxnSpPr>
              <a:cxnSpLocks noChangeShapeType="1"/>
            </p:cNvCxnSpPr>
            <p:nvPr/>
          </p:nvCxnSpPr>
          <p:spPr bwMode="auto">
            <a:xfrm>
              <a:off x="3612450" y="4426983"/>
              <a:ext cx="1435" cy="424757"/>
            </a:xfrm>
            <a:prstGeom prst="straightConnector1">
              <a:avLst/>
            </a:prstGeom>
            <a:noFill/>
            <a:ln w="19050">
              <a:solidFill>
                <a:srgbClr val="3366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AutoShape 118"/>
            <p:cNvCxnSpPr>
              <a:cxnSpLocks noChangeShapeType="1"/>
            </p:cNvCxnSpPr>
            <p:nvPr/>
          </p:nvCxnSpPr>
          <p:spPr bwMode="auto">
            <a:xfrm>
              <a:off x="3793259" y="4426983"/>
              <a:ext cx="0" cy="298478"/>
            </a:xfrm>
            <a:prstGeom prst="straightConnector1">
              <a:avLst/>
            </a:prstGeom>
            <a:noFill/>
            <a:ln w="19050">
              <a:solidFill>
                <a:srgbClr val="FF99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AutoShape 119"/>
            <p:cNvCxnSpPr>
              <a:cxnSpLocks noChangeShapeType="1"/>
            </p:cNvCxnSpPr>
            <p:nvPr/>
          </p:nvCxnSpPr>
          <p:spPr bwMode="auto">
            <a:xfrm>
              <a:off x="3941062" y="4426983"/>
              <a:ext cx="1435" cy="166459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3" name="Group 120"/>
            <p:cNvGrpSpPr>
              <a:grpSpLocks/>
            </p:cNvGrpSpPr>
            <p:nvPr/>
          </p:nvGrpSpPr>
          <p:grpSpPr bwMode="auto">
            <a:xfrm>
              <a:off x="4281155" y="4426983"/>
              <a:ext cx="295608" cy="424757"/>
              <a:chOff x="299" y="2864"/>
              <a:chExt cx="303" cy="296"/>
            </a:xfrm>
          </p:grpSpPr>
          <p:cxnSp>
            <p:nvCxnSpPr>
              <p:cNvPr id="124" name="AutoShape 121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AutoShape 122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AutoShape 123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7" name="Group 124"/>
            <p:cNvGrpSpPr>
              <a:grpSpLocks/>
            </p:cNvGrpSpPr>
            <p:nvPr/>
          </p:nvGrpSpPr>
          <p:grpSpPr bwMode="auto">
            <a:xfrm>
              <a:off x="4922595" y="4426983"/>
              <a:ext cx="295608" cy="424757"/>
              <a:chOff x="299" y="2864"/>
              <a:chExt cx="303" cy="296"/>
            </a:xfrm>
          </p:grpSpPr>
          <p:cxnSp>
            <p:nvCxnSpPr>
              <p:cNvPr id="128" name="AutoShape 125"/>
              <p:cNvCxnSpPr>
                <a:cxnSpLocks noChangeShapeType="1"/>
              </p:cNvCxnSpPr>
              <p:nvPr/>
            </p:nvCxnSpPr>
            <p:spPr bwMode="auto">
              <a:xfrm>
                <a:off x="299" y="2864"/>
                <a:ext cx="2" cy="296"/>
              </a:xfrm>
              <a:prstGeom prst="straightConnector1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AutoShape 126"/>
              <p:cNvCxnSpPr>
                <a:cxnSpLocks noChangeShapeType="1"/>
              </p:cNvCxnSpPr>
              <p:nvPr/>
            </p:nvCxnSpPr>
            <p:spPr bwMode="auto">
              <a:xfrm>
                <a:off x="450" y="2864"/>
                <a:ext cx="0" cy="20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AutoShape 127"/>
              <p:cNvCxnSpPr>
                <a:cxnSpLocks noChangeShapeType="1"/>
              </p:cNvCxnSpPr>
              <p:nvPr/>
            </p:nvCxnSpPr>
            <p:spPr bwMode="auto">
              <a:xfrm>
                <a:off x="601" y="2864"/>
                <a:ext cx="1" cy="116"/>
              </a:xfrm>
              <a:prstGeom prst="straightConnector1">
                <a:avLst/>
              </a:prstGeom>
              <a:noFill/>
              <a:ln w="19050">
                <a:solidFill>
                  <a:srgbClr val="98B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31" name="AutoShape 128"/>
            <p:cNvCxnSpPr>
              <a:cxnSpLocks noChangeShapeType="1"/>
            </p:cNvCxnSpPr>
            <p:nvPr/>
          </p:nvCxnSpPr>
          <p:spPr bwMode="auto">
            <a:xfrm flipH="1">
              <a:off x="315468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AutoShape 129"/>
            <p:cNvCxnSpPr>
              <a:cxnSpLocks noChangeShapeType="1"/>
            </p:cNvCxnSpPr>
            <p:nvPr/>
          </p:nvCxnSpPr>
          <p:spPr bwMode="auto">
            <a:xfrm flipH="1">
              <a:off x="2516119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AutoShape 130"/>
            <p:cNvCxnSpPr>
              <a:cxnSpLocks noChangeShapeType="1"/>
            </p:cNvCxnSpPr>
            <p:nvPr/>
          </p:nvCxnSpPr>
          <p:spPr bwMode="auto">
            <a:xfrm flipH="1">
              <a:off x="37932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AutoShape 131"/>
            <p:cNvCxnSpPr>
              <a:cxnSpLocks noChangeShapeType="1"/>
            </p:cNvCxnSpPr>
            <p:nvPr/>
          </p:nvCxnSpPr>
          <p:spPr bwMode="auto">
            <a:xfrm flipH="1">
              <a:off x="1877548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132"/>
            <p:cNvCxnSpPr>
              <a:cxnSpLocks noChangeShapeType="1"/>
            </p:cNvCxnSpPr>
            <p:nvPr/>
          </p:nvCxnSpPr>
          <p:spPr bwMode="auto">
            <a:xfrm flipH="1">
              <a:off x="1237543" y="2861410"/>
              <a:ext cx="1435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AutoShape 133"/>
            <p:cNvCxnSpPr>
              <a:cxnSpLocks noChangeShapeType="1"/>
            </p:cNvCxnSpPr>
            <p:nvPr/>
          </p:nvCxnSpPr>
          <p:spPr bwMode="auto">
            <a:xfrm flipH="1">
              <a:off x="4428959" y="2861410"/>
              <a:ext cx="0" cy="142064"/>
            </a:xfrm>
            <a:prstGeom prst="straightConnector1">
              <a:avLst/>
            </a:prstGeom>
            <a:noFill/>
            <a:ln w="19050">
              <a:solidFill>
                <a:srgbClr val="98B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7" name="Group 134"/>
            <p:cNvGrpSpPr>
              <a:grpSpLocks/>
            </p:cNvGrpSpPr>
            <p:nvPr/>
          </p:nvGrpSpPr>
          <p:grpSpPr bwMode="auto">
            <a:xfrm>
              <a:off x="936195" y="3003474"/>
              <a:ext cx="591216" cy="1423509"/>
              <a:chOff x="509" y="370"/>
              <a:chExt cx="605" cy="992"/>
            </a:xfrm>
          </p:grpSpPr>
          <p:sp>
            <p:nvSpPr>
              <p:cNvPr id="138" name="Rectangle 135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39" name="Group 136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165" name="Rectangle 13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66" name="Rectangle 13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67" name="Rectangle 13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4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4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4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4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4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4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0" name="Group 146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57" name="Rectangle 148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58" name="Rectangle 149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0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1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52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53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54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55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41" name="Rectangle 156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42" name="Group 157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43" name="Rectangle 158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44" name="Group 159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4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55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5" name="Group 162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2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" name="Group 165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50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" name="Group 168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48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1579070" y="437675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1874678" y="437675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176" name="Group 173"/>
            <p:cNvGrpSpPr>
              <a:grpSpLocks/>
            </p:cNvGrpSpPr>
            <p:nvPr/>
          </p:nvGrpSpPr>
          <p:grpSpPr bwMode="auto">
            <a:xfrm>
              <a:off x="1579070" y="3004909"/>
              <a:ext cx="591216" cy="1423509"/>
              <a:chOff x="509" y="370"/>
              <a:chExt cx="605" cy="992"/>
            </a:xfrm>
          </p:grpSpPr>
          <p:sp>
            <p:nvSpPr>
              <p:cNvPr id="177" name="Rectangle 174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78" name="Group 175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04" name="Rectangle 17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05" name="Rectangle 17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06" name="Rectangle 17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17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18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18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18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18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18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9" name="Group 185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195" name="Rectangle 186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96" name="Rectangle 187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197" name="Rectangle 188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89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0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1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192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193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194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0" name="Rectangle 195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181" name="Group 196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182" name="Rectangle 197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183" name="Group 198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3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194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4" name="Group 201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91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2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204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0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6" name="Group 207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187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8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3" name="Group 210"/>
            <p:cNvGrpSpPr>
              <a:grpSpLocks/>
            </p:cNvGrpSpPr>
            <p:nvPr/>
          </p:nvGrpSpPr>
          <p:grpSpPr bwMode="auto">
            <a:xfrm>
              <a:off x="2210466" y="3004909"/>
              <a:ext cx="591216" cy="1423509"/>
              <a:chOff x="509" y="370"/>
              <a:chExt cx="605" cy="992"/>
            </a:xfrm>
          </p:grpSpPr>
          <p:sp>
            <p:nvSpPr>
              <p:cNvPr id="214" name="Rectangle 211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15" name="Group 212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41" name="Rectangle 21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42" name="Rectangle 21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43" name="Rectangle 21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1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Rectangle 21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1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1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2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2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6" name="Group 222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32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33" name="Rectangle 224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34" name="Rectangle 225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Rectangle 226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27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28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29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0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1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7" name="Rectangle 232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18" name="Group 233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19" name="Rectangle 234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20" name="Group 235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30" name="Rectangle 236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31" name="Line 237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1" name="Group 238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9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2" name="Group 241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6" name="Rectangle 24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7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3" name="Group 244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24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5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50" name="Rectangle 247"/>
            <p:cNvSpPr>
              <a:spLocks noChangeArrowheads="1"/>
            </p:cNvSpPr>
            <p:nvPr/>
          </p:nvSpPr>
          <p:spPr bwMode="auto">
            <a:xfrm>
              <a:off x="2861951" y="4373888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51" name="Rectangle 248"/>
            <p:cNvSpPr>
              <a:spLocks noChangeArrowheads="1"/>
            </p:cNvSpPr>
            <p:nvPr/>
          </p:nvSpPr>
          <p:spPr bwMode="auto">
            <a:xfrm>
              <a:off x="3157558" y="4373888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252" name="Group 249"/>
            <p:cNvGrpSpPr>
              <a:grpSpLocks/>
            </p:cNvGrpSpPr>
            <p:nvPr/>
          </p:nvGrpSpPr>
          <p:grpSpPr bwMode="auto">
            <a:xfrm>
              <a:off x="2861951" y="3002039"/>
              <a:ext cx="591216" cy="1423509"/>
              <a:chOff x="509" y="370"/>
              <a:chExt cx="605" cy="992"/>
            </a:xfrm>
          </p:grpSpPr>
          <p:sp>
            <p:nvSpPr>
              <p:cNvPr id="253" name="Rectangle 250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54" name="Group 251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280" name="Rectangle 25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81" name="Rectangle 25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82" name="Rectangle 25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3" name="Rectangle 25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4" name="Rectangle 25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5" name="Rectangle 25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7" name="Rectangle 25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8" name="Rectangle 26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55" name="Group 261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271" name="Rectangle 262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72" name="Rectangle 263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273" name="Rectangle 264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4" name="Rectangle 265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5" name="Rectangle 266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6" name="Rectangle 267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7" name="Rectangle 268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8" name="Rectangle 269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9" name="Rectangle 270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6" name="Rectangle 271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57" name="Group 272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58" name="Rectangle 273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59" name="Group 274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9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270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277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7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8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280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5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6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283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263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4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89" name="Group 286"/>
            <p:cNvGrpSpPr>
              <a:grpSpLocks/>
            </p:cNvGrpSpPr>
            <p:nvPr/>
          </p:nvGrpSpPr>
          <p:grpSpPr bwMode="auto">
            <a:xfrm>
              <a:off x="3493346" y="3002039"/>
              <a:ext cx="591216" cy="1423509"/>
              <a:chOff x="509" y="370"/>
              <a:chExt cx="605" cy="992"/>
            </a:xfrm>
          </p:grpSpPr>
          <p:sp>
            <p:nvSpPr>
              <p:cNvPr id="290" name="Rectangle 287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91" name="Group 288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17" name="Rectangle 28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18" name="Rectangle 29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9" name="Rectangle 29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0" name="Rectangle 29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Rectangle 29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2" name="Rectangle 29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3" name="Rectangle 29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Rectangle 29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Rectangle 29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2" name="Group 298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08" name="Rectangle 299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09" name="Rectangle 300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10" name="Rectangle 301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Rectangle 302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Rectangle 303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Rectangle 304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Rectangle 305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Rectangle 306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Rectangle 307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294" name="Group 309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295" name="Rectangle 310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96" name="Group 311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6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07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7" name="Group 314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4" name="Rectangle 315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5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317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2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3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9" name="Group 320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00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1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26" name="Rectangle 323"/>
            <p:cNvSpPr>
              <a:spLocks noChangeArrowheads="1"/>
            </p:cNvSpPr>
            <p:nvPr/>
          </p:nvSpPr>
          <p:spPr bwMode="auto">
            <a:xfrm>
              <a:off x="4137656" y="4375324"/>
              <a:ext cx="295608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27" name="Rectangle 324"/>
            <p:cNvSpPr>
              <a:spLocks noChangeArrowheads="1"/>
            </p:cNvSpPr>
            <p:nvPr/>
          </p:nvSpPr>
          <p:spPr bwMode="auto">
            <a:xfrm>
              <a:off x="4431829" y="4375324"/>
              <a:ext cx="297043" cy="51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sz="20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328" name="Group 325"/>
            <p:cNvGrpSpPr>
              <a:grpSpLocks/>
            </p:cNvGrpSpPr>
            <p:nvPr/>
          </p:nvGrpSpPr>
          <p:grpSpPr bwMode="auto">
            <a:xfrm>
              <a:off x="4137656" y="3003474"/>
              <a:ext cx="591216" cy="1423509"/>
              <a:chOff x="509" y="370"/>
              <a:chExt cx="605" cy="992"/>
            </a:xfrm>
          </p:grpSpPr>
          <p:sp>
            <p:nvSpPr>
              <p:cNvPr id="329" name="Rectangle 326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30" name="Group 327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56" name="Rectangle 32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57" name="Rectangle 32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58" name="Rectangle 33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Rectangle 33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Rectangle 33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Rectangle 33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2" name="Rectangle 33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Rectangle 33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Rectangle 33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1" name="Group 337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47" name="Rectangle 338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48" name="Rectangle 339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49" name="Rectangle 340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0" name="Rectangle 341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1" name="Rectangle 342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2" name="Rectangle 343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3" name="Rectangle 344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Rectangle 345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Rectangle 346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2" name="Rectangle 347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33" name="Group 348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34" name="Rectangle 349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35" name="Group 350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5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46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6" name="Group 353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3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4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7" name="Group 356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41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2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" name="Group 359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39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0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65" name="Group 362"/>
            <p:cNvGrpSpPr>
              <a:grpSpLocks/>
            </p:cNvGrpSpPr>
            <p:nvPr/>
          </p:nvGrpSpPr>
          <p:grpSpPr bwMode="auto">
            <a:xfrm>
              <a:off x="4769051" y="3003474"/>
              <a:ext cx="591216" cy="1423509"/>
              <a:chOff x="509" y="370"/>
              <a:chExt cx="605" cy="992"/>
            </a:xfrm>
          </p:grpSpPr>
          <p:sp>
            <p:nvSpPr>
              <p:cNvPr id="366" name="Rectangle 363"/>
              <p:cNvSpPr>
                <a:spLocks noChangeArrowheads="1"/>
              </p:cNvSpPr>
              <p:nvPr/>
            </p:nvSpPr>
            <p:spPr bwMode="auto">
              <a:xfrm>
                <a:off x="509" y="370"/>
                <a:ext cx="605" cy="9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000" b="1">
                  <a:solidFill>
                    <a:srgbClr val="000000"/>
                  </a:solidFill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367" name="Group 364"/>
              <p:cNvGrpSpPr>
                <a:grpSpLocks/>
              </p:cNvGrpSpPr>
              <p:nvPr/>
            </p:nvGrpSpPr>
            <p:grpSpPr bwMode="auto">
              <a:xfrm>
                <a:off x="533" y="394"/>
                <a:ext cx="266" cy="507"/>
                <a:chOff x="533" y="394"/>
                <a:chExt cx="266" cy="507"/>
              </a:xfrm>
            </p:grpSpPr>
            <p:sp>
              <p:nvSpPr>
                <p:cNvPr id="393" name="Rectangle 36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94" name="Rectangle 36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95" name="Rectangle 36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6" name="Rectangle 36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7" name="Rectangle 36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8" name="Rectangle 37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9" name="Rectangle 37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0" name="Rectangle 37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1" name="Rectangle 37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8" name="Group 374"/>
              <p:cNvGrpSpPr>
                <a:grpSpLocks/>
              </p:cNvGrpSpPr>
              <p:nvPr/>
            </p:nvGrpSpPr>
            <p:grpSpPr bwMode="auto">
              <a:xfrm>
                <a:off x="824" y="394"/>
                <a:ext cx="266" cy="507"/>
                <a:chOff x="533" y="394"/>
                <a:chExt cx="266" cy="507"/>
              </a:xfrm>
            </p:grpSpPr>
            <p:sp>
              <p:nvSpPr>
                <p:cNvPr id="384" name="Rectangle 375"/>
                <p:cNvSpPr>
                  <a:spLocks noChangeArrowheads="1"/>
                </p:cNvSpPr>
                <p:nvPr/>
              </p:nvSpPr>
              <p:spPr bwMode="auto">
                <a:xfrm>
                  <a:off x="533" y="394"/>
                  <a:ext cx="266" cy="5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85" name="Rectangle 376"/>
                <p:cNvSpPr>
                  <a:spLocks noChangeArrowheads="1"/>
                </p:cNvSpPr>
                <p:nvPr/>
              </p:nvSpPr>
              <p:spPr bwMode="auto">
                <a:xfrm>
                  <a:off x="558" y="418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sz="700" b="1">
                      <a:solidFill>
                        <a:srgbClr val="FFFFFF"/>
                      </a:solidFill>
                    </a:rPr>
                    <a:t>SP</a:t>
                  </a:r>
                </a:p>
              </p:txBody>
            </p:sp>
            <p:sp>
              <p:nvSpPr>
                <p:cNvPr id="386" name="Rectangle 377"/>
                <p:cNvSpPr>
                  <a:spLocks noChangeArrowheads="1"/>
                </p:cNvSpPr>
                <p:nvPr/>
              </p:nvSpPr>
              <p:spPr bwMode="auto">
                <a:xfrm>
                  <a:off x="678" y="418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7" name="Rectangle 378"/>
                <p:cNvSpPr>
                  <a:spLocks noChangeArrowheads="1"/>
                </p:cNvSpPr>
                <p:nvPr/>
              </p:nvSpPr>
              <p:spPr bwMode="auto">
                <a:xfrm>
                  <a:off x="558" y="539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8" name="Rectangle 379"/>
                <p:cNvSpPr>
                  <a:spLocks noChangeArrowheads="1"/>
                </p:cNvSpPr>
                <p:nvPr/>
              </p:nvSpPr>
              <p:spPr bwMode="auto">
                <a:xfrm>
                  <a:off x="678" y="539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9" name="Rectangle 380"/>
                <p:cNvSpPr>
                  <a:spLocks noChangeArrowheads="1"/>
                </p:cNvSpPr>
                <p:nvPr/>
              </p:nvSpPr>
              <p:spPr bwMode="auto">
                <a:xfrm>
                  <a:off x="558" y="660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" name="Rectangle 381"/>
                <p:cNvSpPr>
                  <a:spLocks noChangeArrowheads="1"/>
                </p:cNvSpPr>
                <p:nvPr/>
              </p:nvSpPr>
              <p:spPr bwMode="auto">
                <a:xfrm>
                  <a:off x="678" y="660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1" name="Rectangle 382"/>
                <p:cNvSpPr>
                  <a:spLocks noChangeArrowheads="1"/>
                </p:cNvSpPr>
                <p:nvPr/>
              </p:nvSpPr>
              <p:spPr bwMode="auto">
                <a:xfrm>
                  <a:off x="558" y="781"/>
                  <a:ext cx="96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2" name="Rectangle 383"/>
                <p:cNvSpPr>
                  <a:spLocks noChangeArrowheads="1"/>
                </p:cNvSpPr>
                <p:nvPr/>
              </p:nvSpPr>
              <p:spPr bwMode="auto">
                <a:xfrm>
                  <a:off x="678" y="781"/>
                  <a:ext cx="97" cy="97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en-US" sz="700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69" name="Rectangle 384"/>
              <p:cNvSpPr>
                <a:spLocks noChangeArrowheads="1"/>
              </p:cNvSpPr>
              <p:nvPr/>
            </p:nvSpPr>
            <p:spPr bwMode="auto">
              <a:xfrm rot="5400000">
                <a:off x="739" y="986"/>
                <a:ext cx="145" cy="55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L1</a:t>
                </a:r>
              </a:p>
            </p:txBody>
          </p:sp>
          <p:grpSp>
            <p:nvGrpSpPr>
              <p:cNvPr id="370" name="Group 385"/>
              <p:cNvGrpSpPr>
                <a:grpSpLocks/>
              </p:cNvGrpSpPr>
              <p:nvPr/>
            </p:nvGrpSpPr>
            <p:grpSpPr bwMode="auto">
              <a:xfrm>
                <a:off x="533" y="926"/>
                <a:ext cx="557" cy="242"/>
                <a:chOff x="533" y="926"/>
                <a:chExt cx="557" cy="242"/>
              </a:xfrm>
            </p:grpSpPr>
            <p:sp>
              <p:nvSpPr>
                <p:cNvPr id="371" name="Rectangle 386"/>
                <p:cNvSpPr>
                  <a:spLocks noChangeArrowheads="1"/>
                </p:cNvSpPr>
                <p:nvPr/>
              </p:nvSpPr>
              <p:spPr bwMode="auto">
                <a:xfrm rot="5400000">
                  <a:off x="691" y="768"/>
                  <a:ext cx="242" cy="55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372" name="Group 387"/>
                <p:cNvGrpSpPr>
                  <a:grpSpLocks/>
                </p:cNvGrpSpPr>
                <p:nvPr/>
              </p:nvGrpSpPr>
              <p:grpSpPr bwMode="auto">
                <a:xfrm>
                  <a:off x="558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2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sz="700" b="1">
                        <a:solidFill>
                          <a:srgbClr val="FFFFFF"/>
                        </a:solidFill>
                      </a:rPr>
                      <a:t>TF</a:t>
                    </a:r>
                  </a:p>
                </p:txBody>
              </p:sp>
              <p:sp>
                <p:nvSpPr>
                  <p:cNvPr id="383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3" name="Group 390"/>
                <p:cNvGrpSpPr>
                  <a:grpSpLocks/>
                </p:cNvGrpSpPr>
                <p:nvPr/>
              </p:nvGrpSpPr>
              <p:grpSpPr bwMode="auto">
                <a:xfrm>
                  <a:off x="695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80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1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4" name="Group 393"/>
                <p:cNvGrpSpPr>
                  <a:grpSpLocks/>
                </p:cNvGrpSpPr>
                <p:nvPr/>
              </p:nvGrpSpPr>
              <p:grpSpPr bwMode="auto">
                <a:xfrm>
                  <a:off x="969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8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9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5" name="Group 396"/>
                <p:cNvGrpSpPr>
                  <a:grpSpLocks/>
                </p:cNvGrpSpPr>
                <p:nvPr/>
              </p:nvGrpSpPr>
              <p:grpSpPr bwMode="auto">
                <a:xfrm>
                  <a:off x="832" y="950"/>
                  <a:ext cx="96" cy="194"/>
                  <a:chOff x="2457" y="566"/>
                  <a:chExt cx="102" cy="204"/>
                </a:xfrm>
              </p:grpSpPr>
              <p:sp>
                <p:nvSpPr>
                  <p:cNvPr id="376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2457" y="566"/>
                    <a:ext cx="102" cy="204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27432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sz="7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7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457" y="668"/>
                    <a:ext cx="102" cy="0"/>
                  </a:xfrm>
                  <a:prstGeom prst="line">
                    <a:avLst/>
                  </a:prstGeom>
                  <a:noFill/>
                  <a:ln w="9525" cap="rnd">
                    <a:solidFill>
                      <a:schemeClr val="bg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27432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02" name="Group 399"/>
            <p:cNvGrpSpPr>
              <a:grpSpLocks/>
            </p:cNvGrpSpPr>
            <p:nvPr/>
          </p:nvGrpSpPr>
          <p:grpSpPr bwMode="auto">
            <a:xfrm>
              <a:off x="1226063" y="5049769"/>
              <a:ext cx="817944" cy="688795"/>
              <a:chOff x="174" y="3154"/>
              <a:chExt cx="837" cy="480"/>
            </a:xfrm>
          </p:grpSpPr>
          <p:cxnSp>
            <p:nvCxnSpPr>
              <p:cNvPr id="403" name="AutoShape 400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4" name="AutoShape 401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05" name="Group 402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08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09" name="Group 404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5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6" name="Rectangle 40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7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8" name="Rectangle 40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0" name="Group 409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21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2" name="Rectangle 41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3" name="Rectangle 41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4" name="Rectangle 41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1" name="Group 414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7" name="Rectangle 4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8" name="Rectangle 4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9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20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12" name="Group 419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13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4" name="Rectangle 4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5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16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06" name="Rectangle 424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07" name="Rectangle 425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29" name="Group 426"/>
            <p:cNvGrpSpPr>
              <a:grpSpLocks/>
            </p:cNvGrpSpPr>
            <p:nvPr/>
          </p:nvGrpSpPr>
          <p:grpSpPr bwMode="auto">
            <a:xfrm>
              <a:off x="2107146" y="5049769"/>
              <a:ext cx="817944" cy="688795"/>
              <a:chOff x="174" y="3154"/>
              <a:chExt cx="837" cy="480"/>
            </a:xfrm>
          </p:grpSpPr>
          <p:cxnSp>
            <p:nvCxnSpPr>
              <p:cNvPr id="430" name="AutoShape 427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1" name="AutoShape 428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32" name="Group 429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35" name="Rectangle 430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36" name="Group 431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52" name="Rectangle 43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3" name="Rectangle 43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4" name="Rectangle 43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5" name="Rectangle 43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7" name="Group 436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8" name="Rectangle 43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9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0" name="Rectangle 43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51" name="Rectangle 44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8" name="Group 441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4" name="Rectangle 44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5" name="Rectangle 443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6" name="Rectangle 44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7" name="Rectangle 44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39" name="Group 446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40" name="Rectangle 44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1" name="Rectangle 44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2" name="Rectangle 44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43" name="Rectangle 45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33" name="Rectangle 451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34" name="Rectangle 452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56" name="Group 453"/>
            <p:cNvGrpSpPr>
              <a:grpSpLocks/>
            </p:cNvGrpSpPr>
            <p:nvPr/>
          </p:nvGrpSpPr>
          <p:grpSpPr bwMode="auto">
            <a:xfrm>
              <a:off x="3022669" y="5049769"/>
              <a:ext cx="817944" cy="688795"/>
              <a:chOff x="174" y="3154"/>
              <a:chExt cx="837" cy="480"/>
            </a:xfrm>
          </p:grpSpPr>
          <p:cxnSp>
            <p:nvCxnSpPr>
              <p:cNvPr id="457" name="AutoShape 454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8" name="AutoShape 455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59" name="Group 456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62" name="Rectangle 457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63" name="Group 458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9" name="Rectangle 45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0" name="Rectangle 46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1" name="Rectangle 46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82" name="Rectangle 46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4" name="Group 463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5" name="Rectangle 46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6" name="Rectangle 46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7" name="Rectangle 46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8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5" name="Group 468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71" name="Rectangle 46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2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3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4" name="Rectangle 47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66" name="Group 473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67" name="Rectangle 47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8" name="Rectangle 475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69" name="Rectangle 47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70" name="Rectangle 47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60" name="Rectangle 478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61" name="Rectangle 479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483" name="Group 480"/>
            <p:cNvGrpSpPr>
              <a:grpSpLocks/>
            </p:cNvGrpSpPr>
            <p:nvPr/>
          </p:nvGrpSpPr>
          <p:grpSpPr bwMode="auto">
            <a:xfrm>
              <a:off x="3909493" y="5049769"/>
              <a:ext cx="817944" cy="688795"/>
              <a:chOff x="174" y="3154"/>
              <a:chExt cx="837" cy="480"/>
            </a:xfrm>
          </p:grpSpPr>
          <p:cxnSp>
            <p:nvCxnSpPr>
              <p:cNvPr id="484" name="AutoShape 481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5" name="AutoShape 482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86" name="Group 483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489" name="Rectangle 484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490" name="Group 485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6" name="Rectangle 48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7" name="Rectangle 48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8" name="Rectangle 48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9" name="Rectangle 48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02" name="Rectangle 49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3" name="Rectangle 49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4" name="Rectangle 49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5" name="Rectangle 49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2" name="Group 495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8" name="Rectangle 496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9" name="Rectangle 49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0" name="Rectangle 49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01" name="Rectangle 49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493" name="Group 500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494" name="Rectangle 50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5" name="Rectangle 502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6" name="Rectangle 50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497" name="Rectangle 50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487" name="Rectangle 505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488" name="Rectangle 506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grpSp>
          <p:nvGrpSpPr>
            <p:cNvPr id="510" name="Group 507"/>
            <p:cNvGrpSpPr>
              <a:grpSpLocks/>
            </p:cNvGrpSpPr>
            <p:nvPr/>
          </p:nvGrpSpPr>
          <p:grpSpPr bwMode="auto">
            <a:xfrm>
              <a:off x="4825016" y="5049769"/>
              <a:ext cx="817944" cy="688795"/>
              <a:chOff x="174" y="3154"/>
              <a:chExt cx="837" cy="480"/>
            </a:xfrm>
          </p:grpSpPr>
          <p:cxnSp>
            <p:nvCxnSpPr>
              <p:cNvPr id="511" name="AutoShape 508"/>
              <p:cNvCxnSpPr>
                <a:cxnSpLocks noChangeShapeType="1"/>
              </p:cNvCxnSpPr>
              <p:nvPr/>
            </p:nvCxnSpPr>
            <p:spPr bwMode="auto">
              <a:xfrm>
                <a:off x="81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" name="AutoShape 509"/>
              <p:cNvCxnSpPr>
                <a:cxnSpLocks noChangeShapeType="1"/>
              </p:cNvCxnSpPr>
              <p:nvPr/>
            </p:nvCxnSpPr>
            <p:spPr bwMode="auto">
              <a:xfrm>
                <a:off x="375" y="3325"/>
                <a:ext cx="0" cy="138"/>
              </a:xfrm>
              <a:prstGeom prst="straightConnector1">
                <a:avLst/>
              </a:prstGeom>
              <a:noFill/>
              <a:ln w="19050">
                <a:solidFill>
                  <a:srgbClr val="FF99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513" name="Group 510"/>
              <p:cNvGrpSpPr>
                <a:grpSpLocks/>
              </p:cNvGrpSpPr>
              <p:nvPr/>
            </p:nvGrpSpPr>
            <p:grpSpPr bwMode="auto">
              <a:xfrm>
                <a:off x="174" y="3154"/>
                <a:ext cx="397" cy="171"/>
                <a:chOff x="144" y="3552"/>
                <a:chExt cx="864" cy="288"/>
              </a:xfrm>
            </p:grpSpPr>
            <p:sp>
              <p:nvSpPr>
                <p:cNvPr id="516" name="Rectangle 511"/>
                <p:cNvSpPr>
                  <a:spLocks noChangeArrowheads="1"/>
                </p:cNvSpPr>
                <p:nvPr/>
              </p:nvSpPr>
              <p:spPr bwMode="auto">
                <a:xfrm>
                  <a:off x="144" y="3552"/>
                  <a:ext cx="864" cy="288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000" b="1">
                    <a:solidFill>
                      <a:srgbClr val="000000"/>
                    </a:solidFill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517" name="Group 512"/>
                <p:cNvGrpSpPr>
                  <a:grpSpLocks/>
                </p:cNvGrpSpPr>
                <p:nvPr/>
              </p:nvGrpSpPr>
              <p:grpSpPr bwMode="auto">
                <a:xfrm>
                  <a:off x="192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33" name="Rectangle 51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4" name="Rectangle 51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5" name="Rectangle 51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6" name="Rectangle 51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8" name="Group 517"/>
                <p:cNvGrpSpPr>
                  <a:grpSpLocks/>
                </p:cNvGrpSpPr>
                <p:nvPr/>
              </p:nvGrpSpPr>
              <p:grpSpPr bwMode="auto">
                <a:xfrm>
                  <a:off x="384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9" name="Rectangle 51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0" name="Rectangle 51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1" name="Rectangle 52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32" name="Rectangle 52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19" name="Group 522"/>
                <p:cNvGrpSpPr>
                  <a:grpSpLocks/>
                </p:cNvGrpSpPr>
                <p:nvPr/>
              </p:nvGrpSpPr>
              <p:grpSpPr bwMode="auto">
                <a:xfrm>
                  <a:off x="576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5" name="Rectangle 52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6" name="Rectangle 52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7" name="Rectangle 52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8" name="Rectangle 526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520" name="Group 527"/>
                <p:cNvGrpSpPr>
                  <a:grpSpLocks/>
                </p:cNvGrpSpPr>
                <p:nvPr/>
              </p:nvGrpSpPr>
              <p:grpSpPr bwMode="auto">
                <a:xfrm>
                  <a:off x="768" y="3600"/>
                  <a:ext cx="192" cy="192"/>
                  <a:chOff x="1728" y="3792"/>
                  <a:chExt cx="192" cy="192"/>
                </a:xfrm>
              </p:grpSpPr>
              <p:sp>
                <p:nvSpPr>
                  <p:cNvPr id="521" name="Rectangle 52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2" name="Rectangle 52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792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3" name="Rectangle 53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524" name="Rectangle 531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3888"/>
                    <a:ext cx="96" cy="96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000" b="1">
                      <a:solidFill>
                        <a:srgbClr val="000000"/>
                      </a:solidFill>
                      <a:latin typeface="Trebuchet MS" panose="020B0603020202020204" pitchFamily="34" charset="0"/>
                    </a:endParaRPr>
                  </a:p>
                </p:txBody>
              </p:sp>
            </p:grpSp>
          </p:grpSp>
          <p:sp>
            <p:nvSpPr>
              <p:cNvPr id="514" name="Rectangle 532"/>
              <p:cNvSpPr>
                <a:spLocks noChangeArrowheads="1"/>
              </p:cNvSpPr>
              <p:nvPr/>
            </p:nvSpPr>
            <p:spPr bwMode="auto">
              <a:xfrm>
                <a:off x="614" y="3154"/>
                <a:ext cx="397" cy="17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L2</a:t>
                </a:r>
              </a:p>
            </p:txBody>
          </p:sp>
          <p:sp>
            <p:nvSpPr>
              <p:cNvPr id="515" name="Rectangle 533"/>
              <p:cNvSpPr>
                <a:spLocks noChangeArrowheads="1"/>
              </p:cNvSpPr>
              <p:nvPr/>
            </p:nvSpPr>
            <p:spPr bwMode="auto">
              <a:xfrm>
                <a:off x="174" y="3463"/>
                <a:ext cx="837" cy="17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FB</a:t>
                </a:r>
              </a:p>
            </p:txBody>
          </p:sp>
        </p:grpSp>
        <p:sp>
          <p:nvSpPr>
            <p:cNvPr id="552" name="Text Box 549"/>
            <p:cNvSpPr txBox="1">
              <a:spLocks noChangeArrowheads="1"/>
            </p:cNvSpPr>
            <p:nvPr/>
          </p:nvSpPr>
          <p:spPr bwMode="auto">
            <a:xfrm>
              <a:off x="1355212" y="6001166"/>
              <a:ext cx="3237335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NVIDIA GeForce 8800</a:t>
              </a: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172200" y="1524000"/>
            <a:ext cx="2617420" cy="4890443"/>
            <a:chOff x="6374180" y="1524000"/>
            <a:chExt cx="2617420" cy="4890443"/>
          </a:xfrm>
        </p:grpSpPr>
        <p:sp>
          <p:nvSpPr>
            <p:cNvPr id="537" name="Rectangle 534"/>
            <p:cNvSpPr>
              <a:spLocks noChangeArrowheads="1"/>
            </p:cNvSpPr>
            <p:nvPr/>
          </p:nvSpPr>
          <p:spPr bwMode="auto">
            <a:xfrm>
              <a:off x="6649698" y="2075036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assembly</a:t>
              </a:r>
            </a:p>
          </p:txBody>
        </p:sp>
        <p:sp>
          <p:nvSpPr>
            <p:cNvPr id="538" name="Rectangle 535"/>
            <p:cNvSpPr>
              <a:spLocks noChangeArrowheads="1"/>
            </p:cNvSpPr>
            <p:nvPr/>
          </p:nvSpPr>
          <p:spPr bwMode="auto">
            <a:xfrm>
              <a:off x="6649698" y="3177107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assembly</a:t>
              </a:r>
            </a:p>
          </p:txBody>
        </p:sp>
        <p:sp>
          <p:nvSpPr>
            <p:cNvPr id="539" name="Rectangle 536"/>
            <p:cNvSpPr>
              <a:spLocks noChangeArrowheads="1"/>
            </p:cNvSpPr>
            <p:nvPr/>
          </p:nvSpPr>
          <p:spPr bwMode="auto">
            <a:xfrm>
              <a:off x="6649698" y="4279179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Rasterization</a:t>
              </a:r>
            </a:p>
          </p:txBody>
        </p:sp>
        <p:sp>
          <p:nvSpPr>
            <p:cNvPr id="540" name="Rectangle 537"/>
            <p:cNvSpPr>
              <a:spLocks noChangeArrowheads="1"/>
            </p:cNvSpPr>
            <p:nvPr/>
          </p:nvSpPr>
          <p:spPr bwMode="auto">
            <a:xfrm>
              <a:off x="6649698" y="4830215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Fragment operations</a:t>
              </a:r>
            </a:p>
          </p:txBody>
        </p:sp>
        <p:sp>
          <p:nvSpPr>
            <p:cNvPr id="541" name="Rectangle 538"/>
            <p:cNvSpPr>
              <a:spLocks noChangeArrowheads="1"/>
            </p:cNvSpPr>
            <p:nvPr/>
          </p:nvSpPr>
          <p:spPr bwMode="auto">
            <a:xfrm>
              <a:off x="6649698" y="2626072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Vertex operations</a:t>
              </a:r>
            </a:p>
          </p:txBody>
        </p:sp>
        <p:sp>
          <p:nvSpPr>
            <p:cNvPr id="542" name="Line 539"/>
            <p:cNvSpPr>
              <a:spLocks noChangeShapeType="1"/>
            </p:cNvSpPr>
            <p:nvPr/>
          </p:nvSpPr>
          <p:spPr bwMode="auto">
            <a:xfrm>
              <a:off x="7682890" y="2419433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3" name="Line 540"/>
            <p:cNvSpPr>
              <a:spLocks noChangeShapeType="1"/>
            </p:cNvSpPr>
            <p:nvPr/>
          </p:nvSpPr>
          <p:spPr bwMode="auto">
            <a:xfrm>
              <a:off x="7682890" y="2970469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4" name="Line 541"/>
            <p:cNvSpPr>
              <a:spLocks noChangeShapeType="1"/>
            </p:cNvSpPr>
            <p:nvPr/>
          </p:nvSpPr>
          <p:spPr bwMode="auto">
            <a:xfrm>
              <a:off x="7682890" y="4072541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5" name="Line 542"/>
            <p:cNvSpPr>
              <a:spLocks noChangeShapeType="1"/>
            </p:cNvSpPr>
            <p:nvPr/>
          </p:nvSpPr>
          <p:spPr bwMode="auto">
            <a:xfrm>
              <a:off x="7682890" y="462357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6" name="Line 543"/>
            <p:cNvSpPr>
              <a:spLocks noChangeShapeType="1"/>
            </p:cNvSpPr>
            <p:nvPr/>
          </p:nvSpPr>
          <p:spPr bwMode="auto">
            <a:xfrm>
              <a:off x="7682890" y="1868397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47" name="Rectangle 544"/>
            <p:cNvSpPr>
              <a:spLocks noChangeArrowheads="1"/>
            </p:cNvSpPr>
            <p:nvPr/>
          </p:nvSpPr>
          <p:spPr bwMode="auto">
            <a:xfrm>
              <a:off x="6651133" y="1524000"/>
              <a:ext cx="2064949" cy="34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Application</a:t>
              </a:r>
            </a:p>
          </p:txBody>
        </p:sp>
        <p:sp>
          <p:nvSpPr>
            <p:cNvPr id="548" name="Rectangle 545"/>
            <p:cNvSpPr>
              <a:spLocks noChangeArrowheads="1"/>
            </p:cNvSpPr>
            <p:nvPr/>
          </p:nvSpPr>
          <p:spPr bwMode="auto">
            <a:xfrm>
              <a:off x="6649698" y="3728143"/>
              <a:ext cx="2064950" cy="344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7788" tIns="39688" rIns="77788" bIns="3968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40000"/>
                </a:spcBef>
              </a:pPr>
              <a:r>
                <a:rPr lang="en-US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Primitive operations</a:t>
              </a:r>
            </a:p>
          </p:txBody>
        </p:sp>
        <p:sp>
          <p:nvSpPr>
            <p:cNvPr id="549" name="Line 546"/>
            <p:cNvSpPr>
              <a:spLocks noChangeShapeType="1"/>
            </p:cNvSpPr>
            <p:nvPr/>
          </p:nvSpPr>
          <p:spPr bwMode="auto">
            <a:xfrm>
              <a:off x="7682890" y="3521505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0" name="Line 547"/>
            <p:cNvSpPr>
              <a:spLocks noChangeShapeType="1"/>
            </p:cNvSpPr>
            <p:nvPr/>
          </p:nvSpPr>
          <p:spPr bwMode="auto">
            <a:xfrm>
              <a:off x="7614010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1" name="Line 548"/>
            <p:cNvSpPr>
              <a:spLocks noChangeShapeType="1"/>
            </p:cNvSpPr>
            <p:nvPr/>
          </p:nvSpPr>
          <p:spPr bwMode="auto">
            <a:xfrm>
              <a:off x="7751769" y="5174612"/>
              <a:ext cx="0" cy="206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296" tIns="36576" rIns="82296" bIns="36576" anchor="ctr"/>
            <a:lstStyle/>
            <a:p>
              <a:endParaRPr lang="en-US"/>
            </a:p>
          </p:txBody>
        </p:sp>
        <p:sp>
          <p:nvSpPr>
            <p:cNvPr id="553" name="Text Box 550"/>
            <p:cNvSpPr txBox="1">
              <a:spLocks noChangeArrowheads="1"/>
            </p:cNvSpPr>
            <p:nvPr/>
          </p:nvSpPr>
          <p:spPr bwMode="auto">
            <a:xfrm>
              <a:off x="6374180" y="6001166"/>
              <a:ext cx="2617420" cy="413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OpenGL Pipeline</a:t>
              </a:r>
            </a:p>
          </p:txBody>
        </p:sp>
        <p:sp>
          <p:nvSpPr>
            <p:cNvPr id="554" name="Oval 552"/>
            <p:cNvSpPr>
              <a:spLocks noChangeArrowheads="1"/>
            </p:cNvSpPr>
            <p:nvPr/>
          </p:nvSpPr>
          <p:spPr bwMode="auto">
            <a:xfrm>
              <a:off x="6649698" y="5381251"/>
              <a:ext cx="2066384" cy="34439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b="1">
                  <a:solidFill>
                    <a:srgbClr val="000000"/>
                  </a:solidFill>
                  <a:latin typeface="Trebuchet MS" panose="020B0603020202020204" pitchFamily="34" charset="0"/>
                </a:rPr>
                <a:t>Framebuffer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2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works well for </a:t>
            </a:r>
            <a:r>
              <a:rPr lang="en-US" dirty="0" smtClean="0">
                <a:solidFill>
                  <a:srgbClr val="C00000"/>
                </a:solidFill>
              </a:rPr>
              <a:t>independent</a:t>
            </a:r>
            <a:r>
              <a:rPr lang="en-US" dirty="0" smtClean="0"/>
              <a:t> tasks such as:</a:t>
            </a:r>
          </a:p>
          <a:p>
            <a:pPr lvl="1"/>
            <a:r>
              <a:rPr lang="en-US" dirty="0" smtClean="0"/>
              <a:t>Transforming vertices</a:t>
            </a:r>
          </a:p>
          <a:p>
            <a:pPr lvl="1"/>
            <a:r>
              <a:rPr lang="en-US" dirty="0" smtClean="0"/>
              <a:t>Computing shading for each fragment</a:t>
            </a:r>
          </a:p>
          <a:p>
            <a:r>
              <a:rPr lang="en-US" dirty="0" smtClean="0"/>
              <a:t>Ideal if the task is the same but the data is different: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95400" y="40271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97459" y="54851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97459" y="4725325"/>
          <a:ext cx="609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10331" y="3965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11361" y="5398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9902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89902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93553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3553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97204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97204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00855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00855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4506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04506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08157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08157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180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180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5459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5459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19110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19110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2275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275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3919638" y="59321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838200" y="4027168"/>
            <a:ext cx="88559" cy="222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271617" y="49099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 length</a:t>
            </a:r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 rot="5400000">
            <a:off x="4189972" y="760970"/>
            <a:ext cx="306857" cy="6096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40924" y="3364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have a larger number of ALUs allowing for data parallelism: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4015"/>
            <a:ext cx="6669881" cy="342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258616"/>
            <a:ext cx="7239000" cy="91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compare a good GPU with a good CPU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112</a:t>
            </a:fld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371600" y="2565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7746844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4060135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</a:t>
                      </a:r>
                      <a:r>
                        <a:rPr lang="en-US" baseline="0" dirty="0" smtClean="0"/>
                        <a:t> i7-4790K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Nvidia</a:t>
                      </a:r>
                      <a:r>
                        <a:rPr lang="en-US" baseline="0" dirty="0" smtClean="0"/>
                        <a:t> GTX 1060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05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4 (8 threads)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Cores:</a:t>
                      </a:r>
                      <a:r>
                        <a:rPr lang="en-US" baseline="0" dirty="0" smtClean="0"/>
                        <a:t> 1280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27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Clock:</a:t>
                      </a:r>
                      <a:r>
                        <a:rPr lang="en-US" baseline="0" dirty="0" smtClean="0"/>
                        <a:t> 4 – 4.4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Clock: 1.5 – 1.7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88W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Power: 120W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256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r>
                        <a:rPr lang="en-US" baseline="0" dirty="0" smtClean="0"/>
                        <a:t> BW: 25.6 GB/s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 BW: 192 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0082441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2947086"/>
            <a:ext cx="53340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4038600"/>
            <a:ext cx="5943600" cy="381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11" y="3276600"/>
            <a:ext cx="1681389" cy="1604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27" y="5206233"/>
            <a:ext cx="1657873" cy="1575567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With OpenGL you have access to 3 vertices of a triangle</a:t>
            </a:r>
          </a:p>
          <a:p>
            <a:pPr lvl="1"/>
            <a:r>
              <a:rPr lang="en-US" dirty="0" smtClean="0"/>
              <a:t>OpenGL then computes the per-vertex intensity using the lights and vertex normal</a:t>
            </a:r>
          </a:p>
          <a:p>
            <a:pPr lvl="1"/>
            <a:r>
              <a:rPr lang="en-US" dirty="0" smtClean="0"/>
              <a:t>Given 3 colors at 3 vertices OpenGL allows only</a:t>
            </a:r>
          </a:p>
          <a:p>
            <a:pPr lvl="2"/>
            <a:r>
              <a:rPr lang="en-US" dirty="0" smtClean="0"/>
              <a:t>Flat shading //use one of the colors </a:t>
            </a:r>
          </a:p>
          <a:p>
            <a:pPr marL="1828800" lvl="4" indent="0">
              <a:buNone/>
            </a:pPr>
            <a:r>
              <a:rPr lang="en-US" sz="1600" dirty="0" smtClean="0"/>
              <a:t>        //constantly across the triangle</a:t>
            </a:r>
          </a:p>
          <a:p>
            <a:pPr marL="914400" lvl="2" indent="0">
              <a:buNone/>
            </a:pPr>
            <a:r>
              <a:rPr lang="en-US" dirty="0" smtClean="0"/>
              <a:t>	        //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glShadeModel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(GL_FLAT);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r>
              <a:rPr lang="en-US" dirty="0" err="1" smtClean="0"/>
              <a:t>Gouraud</a:t>
            </a:r>
            <a:r>
              <a:rPr lang="en-US" dirty="0" smtClean="0"/>
              <a:t> shading //interpolate 3 colors</a:t>
            </a:r>
          </a:p>
          <a:p>
            <a:pPr marL="1828800" lvl="4" indent="0">
              <a:buNone/>
            </a:pPr>
            <a:r>
              <a:rPr lang="en-US" sz="1600" dirty="0" smtClean="0"/>
              <a:t>                //across the triangle</a:t>
            </a:r>
          </a:p>
          <a:p>
            <a:pPr marL="1828800" lvl="4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dirty="0" smtClean="0"/>
              <a:t>//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glShadeModel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(GL_SMOOTH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506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r>
              <a:rPr lang="en-US" dirty="0" err="1" smtClean="0"/>
              <a:t>Gouraud</a:t>
            </a:r>
            <a:r>
              <a:rPr lang="en-US" dirty="0" smtClean="0"/>
              <a:t> shading</a:t>
            </a:r>
          </a:p>
          <a:p>
            <a:pPr lvl="1"/>
            <a:endParaRPr lang="en-US" u="sng" dirty="0"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3192463"/>
            <a:ext cx="4857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r>
              <a:rPr lang="en-US" dirty="0" err="1" smtClean="0"/>
              <a:t>Phong</a:t>
            </a:r>
            <a:r>
              <a:rPr lang="en-US" dirty="0" smtClean="0"/>
              <a:t> shading</a:t>
            </a:r>
          </a:p>
          <a:p>
            <a:pPr lvl="1"/>
            <a:endParaRPr lang="en-US" u="sng" dirty="0"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19450"/>
            <a:ext cx="43719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Smooth shading, aka </a:t>
            </a:r>
            <a:r>
              <a:rPr lang="en-US" dirty="0" err="1" smtClean="0"/>
              <a:t>Gouraud</a:t>
            </a:r>
            <a:r>
              <a:rPr lang="en-US" dirty="0" smtClean="0"/>
              <a:t> shading, will not pick up the highlights due to lack of normal information across the triangle</a:t>
            </a:r>
          </a:p>
          <a:p>
            <a:pPr lvl="1"/>
            <a:endParaRPr lang="en-US" u="sng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 u="sng" dirty="0" smtClean="0">
                <a:sym typeface="Wingdings" pitchFamily="2" charset="2"/>
              </a:rPr>
              <a:t>Flat</a:t>
            </a:r>
            <a:r>
              <a:rPr lang="en-US" dirty="0" smtClean="0">
                <a:sym typeface="Wingdings" pitchFamily="2" charset="2"/>
              </a:rPr>
              <a:t>			   </a:t>
            </a:r>
            <a:r>
              <a:rPr lang="en-US" u="sng" dirty="0" err="1" smtClean="0">
                <a:sym typeface="Wingdings" pitchFamily="2" charset="2"/>
              </a:rPr>
              <a:t>Gouraud</a:t>
            </a:r>
            <a:r>
              <a:rPr lang="en-US" dirty="0">
                <a:sym typeface="Wingdings" pitchFamily="2" charset="2"/>
              </a:rPr>
              <a:t>		          </a:t>
            </a:r>
            <a:r>
              <a:rPr lang="en-US" u="sng" dirty="0" err="1" smtClean="0">
                <a:sym typeface="Wingdings" pitchFamily="2" charset="2"/>
              </a:rPr>
              <a:t>Phong</a:t>
            </a:r>
            <a:endParaRPr lang="en-US" u="sng" dirty="0"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790700" cy="206293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436003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All triangle points</a:t>
            </a:r>
          </a:p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have the same color,</a:t>
            </a:r>
          </a:p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say v1.color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343400"/>
            <a:ext cx="1943100" cy="206126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124200" y="3429000"/>
            <a:ext cx="3048000" cy="12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Linearly interpolate vertex colors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4124088"/>
            <a:ext cx="2600325" cy="2499883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19800" y="3352800"/>
            <a:ext cx="3124200" cy="1288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ym typeface="Wingdings" pitchFamily="2" charset="2"/>
              </a:rPr>
              <a:t>Linearly interpolate vertex </a:t>
            </a:r>
            <a:r>
              <a:rPr lang="en-US" sz="2000" dirty="0" err="1" smtClean="0">
                <a:sym typeface="Wingdings" pitchFamily="2" charset="2"/>
              </a:rPr>
              <a:t>normals</a:t>
            </a:r>
            <a:r>
              <a:rPr lang="en-US" sz="2000" dirty="0" smtClean="0">
                <a:sym typeface="Wingdings" pitchFamily="2" charset="2"/>
              </a:rPr>
              <a:t>, compute color with interpolated normal</a:t>
            </a:r>
          </a:p>
        </p:txBody>
      </p:sp>
    </p:spTree>
    <p:extLst>
      <p:ext uri="{BB962C8B-B14F-4D97-AF65-F5344CB8AC3E}">
        <p14:creationId xmlns:p14="http://schemas.microsoft.com/office/powerpoint/2010/main" val="37841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3962400"/>
            <a:ext cx="42386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863181"/>
            <a:ext cx="43053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863181"/>
            <a:ext cx="58578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Data Flow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09600" y="2362200"/>
            <a:ext cx="7763132" cy="3958584"/>
            <a:chOff x="762000" y="2747016"/>
            <a:chExt cx="7763132" cy="3958584"/>
          </a:xfrm>
        </p:grpSpPr>
        <p:sp>
          <p:nvSpPr>
            <p:cNvPr id="7" name="Rounded Rectangle 6"/>
            <p:cNvSpPr/>
            <p:nvPr/>
          </p:nvSpPr>
          <p:spPr>
            <a:xfrm>
              <a:off x="762000" y="2747016"/>
              <a:ext cx="1905000" cy="1143000"/>
            </a:xfrm>
            <a:prstGeom prst="roundRect">
              <a:avLst/>
            </a:prstGeom>
            <a:solidFill>
              <a:srgbClr val="C2CE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Program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576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Geometry Processing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553200" y="2782027"/>
              <a:ext cx="1905000" cy="1143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Fragment Processing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20132" y="4804416"/>
              <a:ext cx="1905000" cy="11430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Framebuffer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394493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CPU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74110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63298" y="394493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84373" y="4829130"/>
              <a:ext cx="1905000" cy="11430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Displayed Image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14800" y="603146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Monitor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8194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46789" y="345908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Bus</a:t>
              </a:r>
              <a:endParaRPr lang="en-US" dirty="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715000" y="31280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7284377" y="4366184"/>
              <a:ext cx="464709" cy="206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2800" y="595908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GPU</a:t>
              </a:r>
              <a:endParaRPr lang="en-US" dirty="0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5772664" y="5223516"/>
              <a:ext cx="685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91200" y="5505271"/>
              <a:ext cx="8386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VGA,</a:t>
              </a:r>
            </a:p>
            <a:p>
              <a:r>
                <a:rPr lang="en-US" dirty="0" smtClean="0"/>
                <a:t>DVI,</a:t>
              </a:r>
            </a:p>
            <a:p>
              <a:r>
                <a:rPr lang="en-US" dirty="0" smtClean="0"/>
                <a:t>HDMI,</a:t>
              </a:r>
            </a:p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3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Consequently we have not-so-realistic rendering with OpenGL forward pipeline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We can get realism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with the backward pipeline (ray tracing), or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using </a:t>
            </a:r>
            <a:r>
              <a:rPr lang="en-US" dirty="0" err="1" smtClean="0">
                <a:sym typeface="Wingdings" pitchFamily="2" charset="2"/>
              </a:rPr>
              <a:t>shaders</a:t>
            </a:r>
            <a:r>
              <a:rPr lang="en-US" dirty="0" smtClean="0">
                <a:sym typeface="Wingdings" pitchFamily="2" charset="2"/>
              </a:rPr>
              <a:t> in the forward pipeline, e.g., </a:t>
            </a:r>
            <a:r>
              <a:rPr lang="en-US" dirty="0" err="1" smtClean="0">
                <a:sym typeface="Wingdings" pitchFamily="2" charset="2"/>
              </a:rPr>
              <a:t>Phong</a:t>
            </a:r>
            <a:r>
              <a:rPr lang="en-US" dirty="0" smtClean="0">
                <a:sym typeface="Wingdings" pitchFamily="2" charset="2"/>
              </a:rPr>
              <a:t> shading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33800"/>
            <a:ext cx="5210175" cy="29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685800" y="2971800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4876800" y="3048000"/>
            <a:ext cx="3810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554163" y="5562600"/>
            <a:ext cx="28167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per-vertex lighting</a:t>
            </a:r>
          </a:p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e.g. </a:t>
            </a:r>
            <a:r>
              <a:rPr lang="en-US" sz="2400" dirty="0" err="1" smtClean="0">
                <a:latin typeface="Times New Roman" panose="02020603050405020304" pitchFamily="18" charset="0"/>
              </a:rPr>
              <a:t>Gouraud</a:t>
            </a:r>
            <a:r>
              <a:rPr lang="en-US" sz="2400" dirty="0" smtClean="0">
                <a:latin typeface="Times New Roman" panose="02020603050405020304" pitchFamily="18" charset="0"/>
              </a:rPr>
              <a:t> shading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5195888" y="5638800"/>
            <a:ext cx="28154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per-fragment lighting</a:t>
            </a:r>
          </a:p>
          <a:p>
            <a:pPr eaLnBrk="0" hangingPunct="0"/>
            <a:r>
              <a:rPr lang="en-US" sz="2400" dirty="0" smtClean="0">
                <a:latin typeface="Times New Roman" panose="02020603050405020304" pitchFamily="18" charset="0"/>
              </a:rPr>
              <a:t>e.g. </a:t>
            </a:r>
            <a:r>
              <a:rPr lang="en-US" sz="2400" dirty="0" err="1" smtClean="0">
                <a:latin typeface="Times New Roman" panose="02020603050405020304" pitchFamily="18" charset="0"/>
              </a:rPr>
              <a:t>Phong</a:t>
            </a:r>
            <a:r>
              <a:rPr lang="en-US" sz="2400" dirty="0" smtClean="0">
                <a:latin typeface="Times New Roman" panose="02020603050405020304" pitchFamily="18" charset="0"/>
              </a:rPr>
              <a:t> shading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Motivation - Quality</a:t>
            </a:r>
          </a:p>
          <a:p>
            <a:pPr lvl="1"/>
            <a:r>
              <a:rPr lang="en-US" dirty="0" smtClean="0"/>
              <a:t>With a </a:t>
            </a:r>
            <a:r>
              <a:rPr lang="en-US" dirty="0" err="1" smtClean="0"/>
              <a:t>shader</a:t>
            </a:r>
            <a:r>
              <a:rPr lang="en-US" dirty="0" smtClean="0"/>
              <a:t>, e.g., </a:t>
            </a:r>
            <a:r>
              <a:rPr lang="en-US" dirty="0" err="1" smtClean="0"/>
              <a:t>Phong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, we can compute the color explicitly per-pixel (= per-fragment) instead of interpolating 3 vertex colors of a triangle (or 4 of a quad)</a:t>
            </a:r>
          </a:p>
        </p:txBody>
      </p:sp>
    </p:spTree>
    <p:extLst>
      <p:ext uri="{BB962C8B-B14F-4D97-AF65-F5344CB8AC3E}">
        <p14:creationId xmlns:p14="http://schemas.microsoft.com/office/powerpoint/2010/main" val="20775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sz="2600" dirty="0"/>
              <a:t>Written using GPU language</a:t>
            </a:r>
          </a:p>
          <a:p>
            <a:pPr lvl="1"/>
            <a:r>
              <a:rPr lang="en-US" sz="2200" dirty="0"/>
              <a:t>Low-level: assembly language</a:t>
            </a:r>
          </a:p>
          <a:p>
            <a:pPr lvl="1"/>
            <a:r>
              <a:rPr lang="en-US" sz="2200" dirty="0"/>
              <a:t>High-level: Cg or </a:t>
            </a:r>
            <a:r>
              <a:rPr lang="en-US" sz="2200" dirty="0" smtClean="0">
                <a:solidFill>
                  <a:srgbClr val="FF0000"/>
                </a:solidFill>
              </a:rPr>
              <a:t>GLSL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600" dirty="0"/>
              <a:t>Run on GPU while the application runs at the same time on CPU</a:t>
            </a:r>
          </a:p>
          <a:p>
            <a:r>
              <a:rPr lang="en-US" sz="2600" dirty="0"/>
              <a:t>GPU is often parallel: SIMD (single instruction multiple data)</a:t>
            </a:r>
          </a:p>
          <a:p>
            <a:r>
              <a:rPr lang="en-US" sz="2600" dirty="0"/>
              <a:t>GPU is much faster than CPU</a:t>
            </a:r>
          </a:p>
          <a:p>
            <a:pPr lvl="1"/>
            <a:r>
              <a:rPr lang="en-US" sz="2200" dirty="0"/>
              <a:t>Use GPU for other computations other than </a:t>
            </a:r>
            <a:r>
              <a:rPr lang="en-US" sz="2200" dirty="0" smtClean="0"/>
              <a:t>Graphics (</a:t>
            </a:r>
            <a:r>
              <a:rPr lang="en-US" sz="1800" dirty="0" smtClean="0"/>
              <a:t>GPGPU)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51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58000" y="6286500"/>
            <a:ext cx="19875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>
                <a:latin typeface="Gill Sans MT" panose="020B0502020104020203" pitchFamily="34" charset="0"/>
              </a:rPr>
              <a:t>http://wikipedia.org</a:t>
            </a:r>
            <a:endParaRPr lang="ko-KR" altLang="en-US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57400"/>
            <a:ext cx="4687253" cy="24669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Shaders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 bwMode="auto">
          <a:xfrm>
            <a:off x="1435100" y="274638"/>
            <a:ext cx="749935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smtClean="0">
                <a:effectLst/>
              </a:rPr>
              <a:t>Toon Shading</a:t>
            </a:r>
          </a:p>
        </p:txBody>
      </p:sp>
      <p:pic>
        <p:nvPicPr>
          <p:cNvPr id="38915" name="Picture 12" descr="http://upload.wikimedia.org/wikipedia/commons/b/b7/Toon-sh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928813"/>
            <a:ext cx="48291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58000" y="6286500"/>
            <a:ext cx="19875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>
                <a:latin typeface="Gill Sans MT" panose="020B0502020104020203" pitchFamily="34" charset="0"/>
              </a:rPr>
              <a:t>http://wikipedia.org</a:t>
            </a:r>
            <a:endParaRPr lang="ko-KR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3" name="Picture 10" descr="http://www.lighthouse3d.com/opengl/glsl/images/toon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0"/>
            <a:ext cx="1900238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2"/>
          <p:cNvSpPr>
            <a:spLocks noGrp="1"/>
          </p:cNvSpPr>
          <p:nvPr>
            <p:ph type="title"/>
          </p:nvPr>
        </p:nvSpPr>
        <p:spPr bwMode="auto">
          <a:xfrm>
            <a:off x="28574" y="260351"/>
            <a:ext cx="7467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dirty="0" smtClean="0">
                <a:effectLst/>
              </a:rPr>
              <a:t>Toon Shading Example I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62200" y="1143000"/>
            <a:ext cx="6697663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uniform vec3 </a:t>
            </a:r>
            <a:r>
              <a:rPr lang="en-US" dirty="0" err="1"/>
              <a:t>lightDir</a:t>
            </a:r>
            <a:r>
              <a:rPr lang="en-US" dirty="0" smtClean="0"/>
              <a:t>; //same for each vertex</a:t>
            </a:r>
          </a:p>
          <a:p>
            <a:pPr>
              <a:defRPr/>
            </a:pPr>
            <a:r>
              <a:rPr lang="en-US" dirty="0" smtClean="0"/>
              <a:t>varying float intensity; //output of VS that will then go into the FS</a:t>
            </a:r>
          </a:p>
          <a:p>
            <a:pPr>
              <a:defRPr/>
            </a:pPr>
            <a:r>
              <a:rPr lang="en-US" dirty="0" smtClean="0"/>
              <a:t>void </a:t>
            </a:r>
            <a:r>
              <a:rPr lang="en-US" dirty="0"/>
              <a:t>main() </a:t>
            </a:r>
            <a:r>
              <a:rPr lang="en-US" dirty="0" smtClean="0"/>
              <a:t>//all vertices call here</a:t>
            </a:r>
            <a:endParaRPr lang="en-US" dirty="0"/>
          </a:p>
          <a:p>
            <a:pPr>
              <a:defRPr/>
            </a:pPr>
            <a:r>
              <a:rPr lang="en-US" dirty="0"/>
              <a:t>{ </a:t>
            </a:r>
          </a:p>
          <a:p>
            <a:pPr>
              <a:defRPr/>
            </a:pPr>
            <a:r>
              <a:rPr lang="en-US" dirty="0"/>
              <a:t>   vec3 ld; </a:t>
            </a:r>
          </a:p>
          <a:p>
            <a:pPr>
              <a:defRPr/>
            </a:pPr>
            <a:r>
              <a:rPr lang="en-US" dirty="0"/>
              <a:t>   intensity = dot(</a:t>
            </a:r>
            <a:r>
              <a:rPr lang="en-US" dirty="0" err="1"/>
              <a:t>lightDir,gl_Normal</a:t>
            </a:r>
            <a:r>
              <a:rPr lang="en-US" dirty="0"/>
              <a:t>); </a:t>
            </a:r>
          </a:p>
          <a:p>
            <a:pPr>
              <a:defRPr/>
            </a:pPr>
            <a:r>
              <a:rPr lang="en-US" dirty="0"/>
              <a:t>   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/>
              <a:t>ftransform</a:t>
            </a:r>
            <a:r>
              <a:rPr lang="en-US" dirty="0"/>
              <a:t>(</a:t>
            </a:r>
            <a:r>
              <a:rPr lang="en-US" dirty="0" err="1"/>
              <a:t>gl_Vertex</a:t>
            </a:r>
            <a:r>
              <a:rPr lang="en-US" dirty="0"/>
              <a:t>); //deprecated in </a:t>
            </a:r>
            <a:r>
              <a:rPr lang="en-US" dirty="0" smtClean="0"/>
              <a:t>new GLSL</a:t>
            </a:r>
          </a:p>
          <a:p>
            <a:pPr>
              <a:defRPr/>
            </a:pPr>
            <a:r>
              <a:rPr lang="en-US" dirty="0" smtClean="0"/>
              <a:t>   //</a:t>
            </a:r>
            <a:r>
              <a:rPr lang="en-US" dirty="0" err="1" smtClean="0"/>
              <a:t>gl_Position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gl_ModelViewProjectionMatrix</a:t>
            </a:r>
            <a:r>
              <a:rPr lang="en-US" dirty="0"/>
              <a:t> * </a:t>
            </a:r>
            <a:r>
              <a:rPr lang="en-US" dirty="0" err="1"/>
              <a:t>gl_Vertex</a:t>
            </a:r>
            <a:r>
              <a:rPr lang="en-US" dirty="0" smtClean="0"/>
              <a:t>;</a:t>
            </a:r>
          </a:p>
          <a:p>
            <a:pPr>
              <a:defRPr/>
            </a:pPr>
            <a:r>
              <a:rPr lang="en-US" dirty="0" smtClean="0"/>
              <a:t>   </a:t>
            </a:r>
            <a:r>
              <a:rPr lang="en-US" dirty="0"/>
              <a:t>//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 smtClean="0"/>
              <a:t>gl_ProjectionMatrix</a:t>
            </a:r>
            <a:r>
              <a:rPr lang="en-US" dirty="0" smtClean="0"/>
              <a:t> * </a:t>
            </a:r>
            <a:r>
              <a:rPr lang="en-US" dirty="0" err="1" smtClean="0"/>
              <a:t>gl_ModelViewMatrix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en-US" dirty="0" err="1"/>
              <a:t>gl_Vertex</a:t>
            </a:r>
            <a:r>
              <a:rPr lang="en-US" dirty="0" smtClean="0"/>
              <a:t>; }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00401" y="3962400"/>
            <a:ext cx="57150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3891A7"/>
              </a:buClr>
              <a:defRPr/>
            </a:pPr>
            <a:r>
              <a:rPr lang="en-US" dirty="0"/>
              <a:t>varying float intensity; </a:t>
            </a:r>
            <a:r>
              <a:rPr lang="en-US" dirty="0" smtClean="0"/>
              <a:t>//coming from vertex </a:t>
            </a:r>
            <a:r>
              <a:rPr lang="en-US" dirty="0" err="1" smtClean="0"/>
              <a:t>shader</a:t>
            </a:r>
            <a:r>
              <a:rPr lang="en-US" dirty="0" smtClean="0"/>
              <a:t>,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	</a:t>
            </a:r>
            <a:r>
              <a:rPr lang="en-US" dirty="0" smtClean="0"/>
              <a:t>	       //interpolated by rasterizer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void main() //all </a:t>
            </a:r>
            <a:r>
              <a:rPr lang="en-US" dirty="0" smtClean="0"/>
              <a:t>pixels call </a:t>
            </a:r>
            <a:r>
              <a:rPr lang="en-US" dirty="0"/>
              <a:t>here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{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vec4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if (intensity &gt; 0.95) color = vec4(1.0,0.5,0.5,1.0);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0.5) color = vec4(0.6,0.3,0.3,1.0);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0.25) color = vec4(0.4,0.2,0.2,1.0);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color = vec4(0.2,0.1,0.1,1.0);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</a:t>
            </a:r>
            <a:r>
              <a:rPr lang="en-US" dirty="0" err="1"/>
              <a:t>gl_FragColor</a:t>
            </a:r>
            <a:r>
              <a:rPr lang="en-US" dirty="0"/>
              <a:t> = color; </a:t>
            </a:r>
            <a:r>
              <a:rPr lang="en-US" dirty="0" smtClean="0"/>
              <a:t>} //per-pixel coloring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593055"/>
            <a:ext cx="170668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1. Vertex </a:t>
            </a:r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/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 smtClean="0">
                <a:latin typeface="Gill Sans MT" panose="020B0502020104020203" pitchFamily="34" charset="0"/>
                <a:ea typeface="HY엽서L" pitchFamily="18" charset="-127"/>
              </a:rPr>
              <a:t>Shader</a:t>
            </a:r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: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" y="4866382"/>
            <a:ext cx="211045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3. Fragment</a:t>
            </a:r>
          </a:p>
          <a:p>
            <a:pPr eaLnBrk="1" hangingPunct="1"/>
            <a:r>
              <a:rPr lang="en-US" altLang="ko-KR" sz="3200" dirty="0" err="1" smtClean="0">
                <a:latin typeface="Gill Sans MT" panose="020B0502020104020203" pitchFamily="34" charset="0"/>
                <a:ea typeface="HY엽서L" pitchFamily="18" charset="-127"/>
              </a:rPr>
              <a:t>Shader</a:t>
            </a:r>
            <a:r>
              <a:rPr lang="en-US" altLang="ko-KR" sz="3200" dirty="0" smtClean="0">
                <a:latin typeface="Gill Sans MT" panose="020B0502020104020203" pitchFamily="34" charset="0"/>
                <a:ea typeface="HY엽서L" pitchFamily="18" charset="-127"/>
              </a:rPr>
              <a:t>: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88" y="3459540"/>
            <a:ext cx="270317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solidFill>
                  <a:schemeClr val="bg2"/>
                </a:solidFill>
                <a:latin typeface="Gill Sans MT" panose="020B0502020104020203" pitchFamily="34" charset="0"/>
                <a:ea typeface="HY엽서L" pitchFamily="18" charset="-127"/>
              </a:rPr>
              <a:t>2. Rasterizer</a:t>
            </a:r>
          </a:p>
          <a:p>
            <a:pPr eaLnBrk="1" hangingPunct="1"/>
            <a:r>
              <a:rPr lang="en-US" altLang="ko-KR" sz="3200" dirty="0" smtClean="0">
                <a:solidFill>
                  <a:schemeClr val="bg2"/>
                </a:solidFill>
                <a:latin typeface="Gill Sans MT" panose="020B0502020104020203" pitchFamily="34" charset="0"/>
                <a:ea typeface="HY엽서L" pitchFamily="18" charset="-127"/>
              </a:rPr>
              <a:t>(invisible to us)</a:t>
            </a:r>
          </a:p>
          <a:p>
            <a:pPr eaLnBrk="1" hangingPunct="1"/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 bwMode="auto">
          <a:xfrm>
            <a:off x="76200" y="152400"/>
            <a:ext cx="72866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ko-KR" dirty="0" smtClean="0">
                <a:effectLst/>
              </a:rPr>
              <a:t>Toon Shading Example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447800"/>
            <a:ext cx="1411287" cy="10779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>Vertex </a:t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>
                <a:latin typeface="Gill Sans MT" panose="020B0502020104020203" pitchFamily="34" charset="0"/>
                <a:ea typeface="HY엽서L" pitchFamily="18" charset="-127"/>
              </a:rPr>
              <a:t>Shader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949" y="3581400"/>
            <a:ext cx="1855788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  <a:t>Fragment </a:t>
            </a:r>
            <a:br>
              <a:rPr lang="en-US" altLang="ko-KR" sz="3200" dirty="0">
                <a:latin typeface="Gill Sans MT" panose="020B0502020104020203" pitchFamily="34" charset="0"/>
                <a:ea typeface="HY엽서L" pitchFamily="18" charset="-127"/>
              </a:rPr>
            </a:br>
            <a:r>
              <a:rPr lang="en-US" altLang="ko-KR" sz="3200" dirty="0" err="1">
                <a:latin typeface="Gill Sans MT" panose="020B0502020104020203" pitchFamily="34" charset="0"/>
                <a:ea typeface="HY엽서L" pitchFamily="18" charset="-127"/>
              </a:rPr>
              <a:t>Shader</a:t>
            </a:r>
            <a:endParaRPr lang="ko-KR" altLang="en-US" sz="3200" dirty="0">
              <a:latin typeface="Gill Sans MT" panose="020B0502020104020203" pitchFamily="34" charset="0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0012" y="1255713"/>
            <a:ext cx="6361113" cy="1754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varying vec3 normal; </a:t>
            </a:r>
          </a:p>
          <a:p>
            <a:pPr>
              <a:defRPr/>
            </a:pPr>
            <a:r>
              <a:rPr lang="en-US" dirty="0"/>
              <a:t>void main() </a:t>
            </a:r>
          </a:p>
          <a:p>
            <a:pPr>
              <a:defRPr/>
            </a:pPr>
            <a:r>
              <a:rPr lang="en-US" dirty="0"/>
              <a:t>{ </a:t>
            </a:r>
          </a:p>
          <a:p>
            <a:pPr>
              <a:defRPr/>
            </a:pPr>
            <a:r>
              <a:rPr lang="en-US" dirty="0"/>
              <a:t>   normal = </a:t>
            </a:r>
            <a:r>
              <a:rPr lang="en-US" dirty="0" err="1"/>
              <a:t>gl_Normal</a:t>
            </a:r>
            <a:r>
              <a:rPr lang="en-US" dirty="0"/>
              <a:t>; </a:t>
            </a:r>
            <a:r>
              <a:rPr lang="en-US" sz="1400" dirty="0" smtClean="0"/>
              <a:t>//color = </a:t>
            </a:r>
            <a:r>
              <a:rPr lang="en-US" sz="1400" dirty="0" err="1" smtClean="0"/>
              <a:t>gl_Color</a:t>
            </a:r>
            <a:r>
              <a:rPr lang="en-US" sz="1400" dirty="0" smtClean="0"/>
              <a:t>; gets the color (irrelevant here)</a:t>
            </a:r>
            <a:endParaRPr lang="en-US" sz="1400" dirty="0"/>
          </a:p>
          <a:p>
            <a:pPr>
              <a:defRPr/>
            </a:pPr>
            <a:r>
              <a:rPr lang="en-US" dirty="0"/>
              <a:t>   </a:t>
            </a:r>
            <a:r>
              <a:rPr lang="en-US" dirty="0" err="1"/>
              <a:t>gl_Position</a:t>
            </a:r>
            <a:r>
              <a:rPr lang="en-US" dirty="0"/>
              <a:t> = </a:t>
            </a:r>
            <a:r>
              <a:rPr lang="en-US" dirty="0" err="1"/>
              <a:t>ftransform</a:t>
            </a:r>
            <a:r>
              <a:rPr lang="en-US" dirty="0"/>
              <a:t>(</a:t>
            </a:r>
            <a:r>
              <a:rPr lang="en-US" dirty="0" err="1"/>
              <a:t>gl_Vertex</a:t>
            </a:r>
            <a:r>
              <a:rPr lang="en-US" dirty="0"/>
              <a:t>); </a:t>
            </a:r>
          </a:p>
          <a:p>
            <a:pPr>
              <a:defRPr/>
            </a:pPr>
            <a:r>
              <a:rPr lang="en-US" dirty="0"/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09800" y="3116263"/>
            <a:ext cx="6791325" cy="36925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3891A7"/>
              </a:buClr>
              <a:defRPr/>
            </a:pPr>
            <a:r>
              <a:rPr lang="en-US" dirty="0"/>
              <a:t>uniform vec3 </a:t>
            </a:r>
            <a:r>
              <a:rPr lang="en-US" dirty="0" err="1"/>
              <a:t>lightDir</a:t>
            </a:r>
            <a:r>
              <a:rPr lang="en-US" dirty="0"/>
              <a:t>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varying vec3 normal; </a:t>
            </a:r>
            <a:r>
              <a:rPr lang="en-US" dirty="0" smtClean="0"/>
              <a:t>//normal per-pixel is provided (by rasterizer)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void main() </a:t>
            </a:r>
            <a:r>
              <a:rPr lang="en-US" dirty="0" smtClean="0"/>
              <a:t>               //better result thanks to better </a:t>
            </a:r>
            <a:r>
              <a:rPr lang="en-US" dirty="0" err="1" smtClean="0"/>
              <a:t>normals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{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float intensity;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vec4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intensity = dot(</a:t>
            </a:r>
            <a:r>
              <a:rPr lang="en-US" dirty="0" err="1"/>
              <a:t>lightDir,normalize</a:t>
            </a:r>
            <a:r>
              <a:rPr lang="en-US" dirty="0"/>
              <a:t>(normal)); </a:t>
            </a:r>
            <a:r>
              <a:rPr lang="en-US" dirty="0" smtClean="0"/>
              <a:t>//compute w/ normal</a:t>
            </a:r>
            <a:endParaRPr lang="en-US" dirty="0"/>
          </a:p>
          <a:p>
            <a:pPr>
              <a:buClr>
                <a:srgbClr val="3891A7"/>
              </a:buClr>
              <a:defRPr/>
            </a:pPr>
            <a:r>
              <a:rPr lang="en-US" dirty="0"/>
              <a:t>   if (intensity &gt; 0.95) color = vec4(1.0,0.5,0.5,1.0);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0.5) color = vec4(0.6,0.3,0.3,1.0);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if (intensity &gt; 0.25) color = vec4(0.4,0.2,0.2,1.0);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else color = vec4(0.2,0.1,0.1,1.0);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   </a:t>
            </a:r>
            <a:r>
              <a:rPr lang="en-US" dirty="0" err="1"/>
              <a:t>gl_FragColor</a:t>
            </a:r>
            <a:r>
              <a:rPr lang="en-US" dirty="0"/>
              <a:t> = color; </a:t>
            </a:r>
          </a:p>
          <a:p>
            <a:pPr>
              <a:buClr>
                <a:srgbClr val="3891A7"/>
              </a:buClr>
              <a:defRPr/>
            </a:pPr>
            <a:r>
              <a:rPr lang="en-US" dirty="0"/>
              <a:t>}</a:t>
            </a:r>
          </a:p>
        </p:txBody>
      </p:sp>
      <p:pic>
        <p:nvPicPr>
          <p:cNvPr id="40967" name="Picture 8" descr="C:\Documents and Settings\XP\My Documents\My Pictures\toonf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0"/>
            <a:ext cx="193198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7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923924" y="4386116"/>
            <a:ext cx="7762875" cy="11430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languages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539" y="2210447"/>
            <a:ext cx="78867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several popular languages for describing </a:t>
            </a:r>
            <a:r>
              <a:rPr lang="en-US" dirty="0" err="1"/>
              <a:t>shaders</a:t>
            </a:r>
            <a:r>
              <a:rPr lang="en-US" dirty="0"/>
              <a:t>, such as: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HLSL</a:t>
            </a:r>
            <a:r>
              <a:rPr lang="en-US" dirty="0"/>
              <a:t>, the </a:t>
            </a:r>
            <a:r>
              <a:rPr lang="en-US" i="1" dirty="0"/>
              <a:t>High Level Shading Language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Microsoft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DirectX 8+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Cg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</a:t>
            </a:r>
            <a:r>
              <a:rPr lang="en-US" dirty="0" err="1"/>
              <a:t>nvidia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GLSL</a:t>
            </a:r>
            <a:r>
              <a:rPr lang="en-US" dirty="0"/>
              <a:t>, the </a:t>
            </a:r>
            <a:r>
              <a:rPr lang="en-US" i="1" dirty="0"/>
              <a:t>OpenGL Shading Language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Author: the </a:t>
            </a:r>
            <a:r>
              <a:rPr lang="en-US" dirty="0" err="1"/>
              <a:t>Khronos</a:t>
            </a:r>
            <a:r>
              <a:rPr lang="en-US" dirty="0"/>
              <a:t> Group, a self-sponsored group of industry affiliates (ATI, 3DLabs,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5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4" name="Line 24"/>
          <p:cNvSpPr>
            <a:spLocks noChangeShapeType="1"/>
          </p:cNvSpPr>
          <p:nvPr/>
        </p:nvSpPr>
        <p:spPr bwMode="auto">
          <a:xfrm flipV="1">
            <a:off x="3657600" y="4495800"/>
            <a:ext cx="381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– </a:t>
            </a:r>
            <a:r>
              <a:rPr lang="en-US" dirty="0"/>
              <a:t>inputs and outputs</a:t>
            </a:r>
            <a:endParaRPr lang="en-US" sz="1800" dirty="0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667000" y="26670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 flipV="1">
            <a:off x="2438400" y="3657600"/>
            <a:ext cx="152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 flipV="1">
            <a:off x="3048000" y="3886200"/>
            <a:ext cx="914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 flipV="1">
            <a:off x="2895600" y="4191000"/>
            <a:ext cx="10668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8" name="AutoShape 8"/>
          <p:cNvSpPr>
            <a:spLocks noChangeArrowheads="1"/>
          </p:cNvSpPr>
          <p:nvPr/>
        </p:nvSpPr>
        <p:spPr bwMode="auto">
          <a:xfrm>
            <a:off x="914400" y="1905000"/>
            <a:ext cx="1752600" cy="16240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Normal</a:t>
            </a:r>
          </a:p>
          <a:p>
            <a:r>
              <a:rPr lang="en-US"/>
              <a:t>Position</a:t>
            </a:r>
          </a:p>
          <a:p>
            <a:r>
              <a:rPr lang="en-US"/>
              <a:t>Texture coord</a:t>
            </a:r>
          </a:p>
          <a:p>
            <a:r>
              <a:rPr lang="en-US"/>
              <a:t>etc…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914400" y="3733800"/>
            <a:ext cx="15065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Texture data</a:t>
            </a:r>
          </a:p>
        </p:txBody>
      </p:sp>
      <p:sp>
        <p:nvSpPr>
          <p:cNvPr id="46090" name="AutoShape 10"/>
          <p:cNvSpPr>
            <a:spLocks noChangeArrowheads="1"/>
          </p:cNvSpPr>
          <p:nvPr/>
        </p:nvSpPr>
        <p:spPr bwMode="auto">
          <a:xfrm>
            <a:off x="914400" y="4343400"/>
            <a:ext cx="2078038" cy="1319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Modelview matrix</a:t>
            </a:r>
          </a:p>
          <a:p>
            <a:r>
              <a:rPr lang="en-US"/>
              <a:t>Material</a:t>
            </a:r>
          </a:p>
          <a:p>
            <a:r>
              <a:rPr lang="en-US"/>
              <a:t>Lighting</a:t>
            </a:r>
          </a:p>
          <a:p>
            <a:r>
              <a:rPr lang="en-US"/>
              <a:t>etc…</a:t>
            </a:r>
          </a:p>
        </p:txBody>
      </p:sp>
      <p:sp>
        <p:nvSpPr>
          <p:cNvPr id="46094" name="AutoShape 14"/>
          <p:cNvSpPr>
            <a:spLocks noChangeArrowheads="1"/>
          </p:cNvSpPr>
          <p:nvPr/>
        </p:nvSpPr>
        <p:spPr bwMode="auto">
          <a:xfrm>
            <a:off x="914400" y="5791200"/>
            <a:ext cx="19891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 flipV="1">
            <a:off x="5486400" y="35052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0" name="Line 20"/>
          <p:cNvSpPr>
            <a:spLocks noChangeShapeType="1"/>
          </p:cNvSpPr>
          <p:nvPr/>
        </p:nvSpPr>
        <p:spPr bwMode="auto">
          <a:xfrm>
            <a:off x="5486400" y="3810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AutoShape 12"/>
          <p:cNvSpPr>
            <a:spLocks noChangeArrowheads="1"/>
          </p:cNvSpPr>
          <p:nvPr/>
        </p:nvSpPr>
        <p:spPr bwMode="auto">
          <a:xfrm>
            <a:off x="6402388" y="3146425"/>
            <a:ext cx="1065212" cy="7096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Position</a:t>
            </a:r>
          </a:p>
        </p:txBody>
      </p:sp>
      <p:sp>
        <p:nvSpPr>
          <p:cNvPr id="46093" name="AutoShape 13"/>
          <p:cNvSpPr>
            <a:spLocks noChangeArrowheads="1"/>
          </p:cNvSpPr>
          <p:nvPr/>
        </p:nvSpPr>
        <p:spPr bwMode="auto">
          <a:xfrm>
            <a:off x="6392863" y="4013200"/>
            <a:ext cx="1989137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6091" name="AutoShape 11"/>
          <p:cNvSpPr>
            <a:spLocks noChangeArrowheads="1"/>
          </p:cNvSpPr>
          <p:nvPr/>
        </p:nvSpPr>
        <p:spPr bwMode="auto">
          <a:xfrm>
            <a:off x="3962400" y="3048000"/>
            <a:ext cx="1524000" cy="1447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46101" name="AutoShape 21"/>
          <p:cNvSpPr>
            <a:spLocks noChangeArrowheads="1"/>
          </p:cNvSpPr>
          <p:nvPr/>
        </p:nvSpPr>
        <p:spPr bwMode="auto">
          <a:xfrm>
            <a:off x="3276600" y="5791200"/>
            <a:ext cx="22812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Per-vertex attributes</a:t>
            </a:r>
          </a:p>
        </p:txBody>
      </p:sp>
    </p:spTree>
    <p:extLst>
      <p:ext uri="{BB962C8B-B14F-4D97-AF65-F5344CB8AC3E}">
        <p14:creationId xmlns:p14="http://schemas.microsoft.com/office/powerpoint/2010/main" val="38989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– </a:t>
            </a:r>
            <a:r>
              <a:rPr lang="en-US" dirty="0"/>
              <a:t>inputs and outputs</a:t>
            </a:r>
            <a:endParaRPr lang="en-US" sz="1800" dirty="0"/>
          </a:p>
        </p:txBody>
      </p:sp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2971800" y="2895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 flipV="1">
            <a:off x="2438400" y="3733800"/>
            <a:ext cx="1524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 flipV="1">
            <a:off x="3048000" y="38100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 flipV="1">
            <a:off x="2895600" y="3962400"/>
            <a:ext cx="1066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928688" y="2209800"/>
            <a:ext cx="2039937" cy="1319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Color</a:t>
            </a:r>
          </a:p>
          <a:p>
            <a:r>
              <a:rPr lang="en-US"/>
              <a:t>Texture coords</a:t>
            </a:r>
          </a:p>
          <a:p>
            <a:r>
              <a:rPr lang="en-US"/>
              <a:t>Fragment coords</a:t>
            </a:r>
          </a:p>
          <a:p>
            <a:r>
              <a:rPr lang="en-US"/>
              <a:t>Front facing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914400" y="3740150"/>
            <a:ext cx="15065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Texture data</a:t>
            </a:r>
          </a:p>
        </p:txBody>
      </p:sp>
      <p:sp>
        <p:nvSpPr>
          <p:cNvPr id="47113" name="AutoShape 9"/>
          <p:cNvSpPr>
            <a:spLocks noChangeArrowheads="1"/>
          </p:cNvSpPr>
          <p:nvPr/>
        </p:nvSpPr>
        <p:spPr bwMode="auto">
          <a:xfrm>
            <a:off x="914400" y="4322763"/>
            <a:ext cx="2078038" cy="13192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Modelview matrix</a:t>
            </a:r>
          </a:p>
          <a:p>
            <a:r>
              <a:rPr lang="en-US"/>
              <a:t>Material</a:t>
            </a:r>
          </a:p>
          <a:p>
            <a:r>
              <a:rPr lang="en-US"/>
              <a:t>Lighting</a:t>
            </a:r>
          </a:p>
          <a:p>
            <a:r>
              <a:rPr lang="en-US"/>
              <a:t>etc…</a:t>
            </a:r>
          </a:p>
        </p:txBody>
      </p:sp>
      <p:sp>
        <p:nvSpPr>
          <p:cNvPr id="47114" name="AutoShape 10"/>
          <p:cNvSpPr>
            <a:spLocks noChangeArrowheads="1"/>
          </p:cNvSpPr>
          <p:nvPr/>
        </p:nvSpPr>
        <p:spPr bwMode="auto">
          <a:xfrm>
            <a:off x="914400" y="5815013"/>
            <a:ext cx="1989138" cy="40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i="1"/>
              <a:t>Custom variables</a:t>
            </a:r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 flipV="1">
            <a:off x="5486400" y="3733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AutoShape 13"/>
          <p:cNvSpPr>
            <a:spLocks noChangeArrowheads="1"/>
          </p:cNvSpPr>
          <p:nvPr/>
        </p:nvSpPr>
        <p:spPr bwMode="auto">
          <a:xfrm>
            <a:off x="6402388" y="3429000"/>
            <a:ext cx="1865312" cy="7096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/>
              <a:t>Fragment color</a:t>
            </a:r>
          </a:p>
          <a:p>
            <a:r>
              <a:rPr lang="en-US"/>
              <a:t>Fragment depth</a:t>
            </a:r>
          </a:p>
        </p:txBody>
      </p:sp>
      <p:sp>
        <p:nvSpPr>
          <p:cNvPr id="47119" name="AutoShape 15"/>
          <p:cNvSpPr>
            <a:spLocks noChangeArrowheads="1"/>
          </p:cNvSpPr>
          <p:nvPr/>
        </p:nvSpPr>
        <p:spPr bwMode="auto">
          <a:xfrm>
            <a:off x="3962400" y="3048000"/>
            <a:ext cx="1524000" cy="1447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r>
              <a:rPr lang="en-US" dirty="0" err="1" smtClean="0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is an </a:t>
            </a:r>
            <a:r>
              <a:rPr lang="en-US" dirty="0" smtClean="0">
                <a:solidFill>
                  <a:srgbClr val="C00000"/>
                </a:solidFill>
              </a:rPr>
              <a:t>OpenGL</a:t>
            </a:r>
            <a:r>
              <a:rPr lang="en-US" dirty="0" smtClean="0"/>
              <a:t> (or Direct3D) program which itself runs on the CPU</a:t>
            </a:r>
          </a:p>
          <a:p>
            <a:r>
              <a:rPr lang="en-US" dirty="0" smtClean="0"/>
              <a:t>Also initially all data is in the main system memory</a:t>
            </a:r>
          </a:p>
          <a:p>
            <a:r>
              <a:rPr lang="en-US" dirty="0" smtClean="0"/>
              <a:t>The user program is responsible to arbitrate the overall flow and send data to GPU:</a:t>
            </a:r>
          </a:p>
          <a:p>
            <a:pPr lvl="1"/>
            <a:r>
              <a:rPr lang="en-US" dirty="0" smtClean="0"/>
              <a:t>Open a window</a:t>
            </a:r>
          </a:p>
          <a:p>
            <a:pPr lvl="1"/>
            <a:r>
              <a:rPr lang="en-US" dirty="0"/>
              <a:t>Manage user interaction (mouse, keyboard, etc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Decide what to draw and when to draw</a:t>
            </a:r>
          </a:p>
          <a:p>
            <a:pPr lvl="1"/>
            <a:r>
              <a:rPr lang="en-US" dirty="0" smtClean="0"/>
              <a:t>Ask GPU to compile </a:t>
            </a:r>
            <a:r>
              <a:rPr lang="en-US" dirty="0" err="1" smtClean="0"/>
              <a:t>shaders</a:t>
            </a:r>
            <a:r>
              <a:rPr lang="en-US" dirty="0" smtClean="0"/>
              <a:t> (programs to be later run on the GPU)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 dirty="0"/>
              <a:t>Vertex </a:t>
            </a:r>
            <a:r>
              <a:rPr lang="en-US" sz="3375" dirty="0" err="1" smtClean="0"/>
              <a:t>Shader</a:t>
            </a:r>
            <a:endParaRPr lang="en-US" sz="3375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536656" cy="4429125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ertex </a:t>
            </a:r>
            <a:r>
              <a:rPr lang="en-US" dirty="0" err="1" smtClean="0"/>
              <a:t>shader</a:t>
            </a:r>
            <a:r>
              <a:rPr lang="en-US" dirty="0" smtClean="0"/>
              <a:t> executed once for each vertex</a:t>
            </a:r>
          </a:p>
          <a:p>
            <a:r>
              <a:rPr lang="en-US" dirty="0"/>
              <a:t>V</a:t>
            </a:r>
            <a:r>
              <a:rPr lang="en-US" dirty="0" smtClean="0"/>
              <a:t>ertex position transformation usually using the </a:t>
            </a:r>
            <a:r>
              <a:rPr lang="en-US" dirty="0" err="1" smtClean="0"/>
              <a:t>modelview</a:t>
            </a:r>
            <a:r>
              <a:rPr lang="en-US" dirty="0" smtClean="0"/>
              <a:t> and projection matrices</a:t>
            </a:r>
          </a:p>
          <a:p>
            <a:r>
              <a:rPr lang="en-US" dirty="0"/>
              <a:t>N</a:t>
            </a:r>
            <a:r>
              <a:rPr lang="en-US" dirty="0" smtClean="0"/>
              <a:t>ormal transformation, normalization</a:t>
            </a:r>
          </a:p>
          <a:p>
            <a:r>
              <a:rPr lang="en-US" dirty="0"/>
              <a:t>T</a:t>
            </a:r>
            <a:r>
              <a:rPr lang="en-US" dirty="0" smtClean="0"/>
              <a:t>exture coordinate generation and transformation</a:t>
            </a:r>
          </a:p>
          <a:p>
            <a:r>
              <a:rPr lang="en-US" dirty="0" err="1" smtClean="0"/>
              <a:t>Lghting</a:t>
            </a:r>
            <a:r>
              <a:rPr lang="en-US" dirty="0" smtClean="0"/>
              <a:t> per vertex</a:t>
            </a:r>
          </a:p>
          <a:p>
            <a:r>
              <a:rPr lang="en-US" dirty="0" smtClean="0"/>
              <a:t>Color computation</a:t>
            </a:r>
          </a:p>
        </p:txBody>
      </p:sp>
    </p:spTree>
    <p:extLst>
      <p:ext uri="{BB962C8B-B14F-4D97-AF65-F5344CB8AC3E}">
        <p14:creationId xmlns:p14="http://schemas.microsoft.com/office/powerpoint/2010/main" val="30059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 dirty="0"/>
              <a:t>Fragment </a:t>
            </a:r>
            <a:r>
              <a:rPr lang="en-US" sz="3375" dirty="0" err="1" smtClean="0"/>
              <a:t>Shader</a:t>
            </a:r>
            <a:endParaRPr lang="en-US" sz="3375" dirty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40911" cy="4830961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ragment - per pixel data</a:t>
            </a:r>
          </a:p>
          <a:p>
            <a:r>
              <a:rPr lang="en-US" dirty="0"/>
              <a:t>F</a:t>
            </a:r>
            <a:r>
              <a:rPr lang="en-US" dirty="0" smtClean="0"/>
              <a:t>ragment </a:t>
            </a:r>
            <a:r>
              <a:rPr lang="en-US" dirty="0" err="1" smtClean="0"/>
              <a:t>shader</a:t>
            </a:r>
            <a:r>
              <a:rPr lang="en-US" dirty="0" smtClean="0"/>
              <a:t> executed once for each fragment/pixel</a:t>
            </a:r>
          </a:p>
          <a:p>
            <a:r>
              <a:rPr lang="en-US" dirty="0"/>
              <a:t>C</a:t>
            </a:r>
            <a:r>
              <a:rPr lang="en-US" dirty="0" smtClean="0"/>
              <a:t>omputing colors and texture coordinates per pixel</a:t>
            </a:r>
          </a:p>
          <a:p>
            <a:r>
              <a:rPr lang="en-US" dirty="0"/>
              <a:t>T</a:t>
            </a:r>
            <a:r>
              <a:rPr lang="en-US" dirty="0" smtClean="0"/>
              <a:t>exture application</a:t>
            </a:r>
          </a:p>
          <a:p>
            <a:r>
              <a:rPr lang="en-US" dirty="0" smtClean="0"/>
              <a:t>Fog computation</a:t>
            </a:r>
          </a:p>
          <a:p>
            <a:r>
              <a:rPr lang="en-US" dirty="0"/>
              <a:t>C</a:t>
            </a:r>
            <a:r>
              <a:rPr lang="en-US" dirty="0" smtClean="0"/>
              <a:t>omputing </a:t>
            </a:r>
            <a:r>
              <a:rPr lang="en-US" dirty="0" err="1" smtClean="0"/>
              <a:t>normals</a:t>
            </a:r>
            <a:r>
              <a:rPr lang="en-US" dirty="0" smtClean="0"/>
              <a:t> for lighting per pixel</a:t>
            </a:r>
          </a:p>
          <a:p>
            <a:r>
              <a:rPr lang="en-US" dirty="0"/>
              <a:t>C</a:t>
            </a:r>
            <a:r>
              <a:rPr lang="en-US" dirty="0" smtClean="0"/>
              <a:t>an discard the fragment or compute color</a:t>
            </a:r>
          </a:p>
        </p:txBody>
      </p:sp>
    </p:spTree>
    <p:extLst>
      <p:ext uri="{BB962C8B-B14F-4D97-AF65-F5344CB8AC3E}">
        <p14:creationId xmlns:p14="http://schemas.microsoft.com/office/powerpoint/2010/main" val="31161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the shaders communicate?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5257800" cy="4038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200" dirty="0"/>
              <a:t>There are three types of </a:t>
            </a:r>
            <a:r>
              <a:rPr lang="en-US" sz="2200" dirty="0" err="1"/>
              <a:t>shader</a:t>
            </a:r>
            <a:r>
              <a:rPr lang="en-US" sz="2200" dirty="0"/>
              <a:t> parameter in GLSL: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Uniform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Set throughout execution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surface color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Attribute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Set per vertex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local tangent</a:t>
            </a:r>
          </a:p>
          <a:p>
            <a:pPr>
              <a:lnSpc>
                <a:spcPct val="80000"/>
              </a:lnSpc>
            </a:pPr>
            <a:r>
              <a:rPr lang="en-US" sz="2200" i="1" dirty="0"/>
              <a:t>Varying parameters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Passed from vertex processor to fragment processor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Ex: transformed normal</a:t>
            </a:r>
          </a:p>
        </p:txBody>
      </p:sp>
      <p:sp>
        <p:nvSpPr>
          <p:cNvPr id="49156" name="AutoShape 4"/>
          <p:cNvSpPr>
            <a:spLocks noChangeArrowheads="1"/>
          </p:cNvSpPr>
          <p:nvPr/>
        </p:nvSpPr>
        <p:spPr bwMode="auto">
          <a:xfrm>
            <a:off x="6477000" y="4648200"/>
            <a:ext cx="1143000" cy="1066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dirty="0"/>
              <a:t>Fragment</a:t>
            </a:r>
          </a:p>
          <a:p>
            <a:pPr algn="ctr"/>
            <a:r>
              <a:rPr lang="en-US" sz="1400" dirty="0" err="1" smtClean="0"/>
              <a:t>Shader</a:t>
            </a:r>
            <a:endParaRPr lang="en-US" sz="1400" dirty="0"/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6477000" y="2819400"/>
            <a:ext cx="1143000" cy="1066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dirty="0"/>
              <a:t>Vertex</a:t>
            </a:r>
          </a:p>
          <a:p>
            <a:pPr algn="ctr"/>
            <a:r>
              <a:rPr lang="en-US" sz="1400" dirty="0" err="1" smtClean="0"/>
              <a:t>Shader</a:t>
            </a:r>
            <a:endParaRPr lang="en-US" sz="1400" dirty="0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70866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553200" y="2057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Attributes</a:t>
            </a:r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7086600" y="3886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5048250" y="3810000"/>
            <a:ext cx="971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Uniform</a:t>
            </a:r>
          </a:p>
          <a:p>
            <a:r>
              <a:rPr lang="en-US">
                <a:latin typeface="Times New Roman" panose="02020603050405020304" pitchFamily="18" charset="0"/>
              </a:rPr>
              <a:t>params</a:t>
            </a:r>
          </a:p>
        </p:txBody>
      </p:sp>
      <p:sp>
        <p:nvSpPr>
          <p:cNvPr id="49162" name="AutoShape 10"/>
          <p:cNvSpPr>
            <a:spLocks/>
          </p:cNvSpPr>
          <p:nvPr/>
        </p:nvSpPr>
        <p:spPr bwMode="auto">
          <a:xfrm>
            <a:off x="6019800" y="2743200"/>
            <a:ext cx="304800" cy="2971800"/>
          </a:xfrm>
          <a:prstGeom prst="leftBrace">
            <a:avLst>
              <a:gd name="adj1" fmla="val 8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7753350" y="3962400"/>
            <a:ext cx="933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Varying</a:t>
            </a:r>
          </a:p>
          <a:p>
            <a:r>
              <a:rPr lang="en-US">
                <a:latin typeface="Times New Roman" panose="02020603050405020304" pitchFamily="18" charset="0"/>
              </a:rPr>
              <a:t>params</a:t>
            </a:r>
          </a:p>
        </p:txBody>
      </p:sp>
      <p:sp>
        <p:nvSpPr>
          <p:cNvPr id="49164" name="AutoShape 12"/>
          <p:cNvSpPr>
            <a:spLocks/>
          </p:cNvSpPr>
          <p:nvPr/>
        </p:nvSpPr>
        <p:spPr bwMode="auto">
          <a:xfrm>
            <a:off x="7620000" y="3962400"/>
            <a:ext cx="152400" cy="6096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you install a shader?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700" dirty="0"/>
              <a:t>All the fixed functionality </a:t>
            </a:r>
            <a:r>
              <a:rPr lang="en-US" sz="2700" dirty="0" smtClean="0"/>
              <a:t>is overridden</a:t>
            </a:r>
            <a:endParaRPr lang="en-US" sz="2700" dirty="0"/>
          </a:p>
          <a:p>
            <a:pPr>
              <a:lnSpc>
                <a:spcPct val="90000"/>
              </a:lnSpc>
            </a:pPr>
            <a:r>
              <a:rPr lang="en-US" sz="2700" dirty="0"/>
              <a:t>It’s up to you to replace </a:t>
            </a:r>
            <a:r>
              <a:rPr lang="en-US" sz="2700" dirty="0" smtClean="0"/>
              <a:t>it</a:t>
            </a:r>
            <a:endParaRPr lang="en-US" sz="27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transform each vertex into viewing coordinates </a:t>
            </a:r>
            <a:r>
              <a:rPr lang="en-US" sz="2200" dirty="0" smtClean="0"/>
              <a:t>manually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light each vertex </a:t>
            </a:r>
            <a:r>
              <a:rPr lang="en-US" sz="2200" dirty="0" smtClean="0"/>
              <a:t>manually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/>
              <a:t>You’ll have to apply the current interpolated color to </a:t>
            </a:r>
            <a:r>
              <a:rPr lang="en-US" sz="2200" dirty="0" smtClean="0"/>
              <a:t>each fragment manually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700" dirty="0"/>
              <a:t>The installed </a:t>
            </a:r>
            <a:r>
              <a:rPr lang="en-US" sz="2700" dirty="0" err="1"/>
              <a:t>shader</a:t>
            </a:r>
            <a:r>
              <a:rPr lang="en-US" sz="2700" dirty="0"/>
              <a:t> replaces all OpenGL fixed functionality for all renders until you remove </a:t>
            </a:r>
            <a:r>
              <a:rPr lang="en-US" sz="2700" dirty="0" smtClean="0"/>
              <a:t>it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767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/>
              <a:t>install a </a:t>
            </a:r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300766" y="1156952"/>
            <a:ext cx="7614634" cy="562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void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setShaders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 {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char *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,*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(GL_VERTEX_SHADER);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(GL_FRAGMENT_SHADER);	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vs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toon.vert</a:t>
            </a:r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 //put the whole </a:t>
            </a:r>
            <a:r>
              <a:rPr lang="en-US" sz="1200" b="1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shader</a:t>
            </a:r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code in a string</a:t>
            </a:r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toon.frag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(v, 1, &amp;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vv,NULL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(f, 1, &amp;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ff,NULL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free(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);free(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p = 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p,v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p,f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glLinkProgram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2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glUseProgram</a:t>
            </a:r>
            <a:r>
              <a:rPr lang="en-US" sz="12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200" b="1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  <a:endParaRPr lang="en-US" sz="12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/>
              <a:t>install a </a:t>
            </a:r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GLSL </a:t>
            </a:r>
            <a:r>
              <a:rPr lang="en-US" dirty="0" err="1"/>
              <a:t>shaders</a:t>
            </a:r>
            <a:r>
              <a:rPr lang="en-US" dirty="0"/>
              <a:t> themselves are simply a set of strings that are passed to the hardware vendor's driver for compilation from within an application using the OpenGL API's entry </a:t>
            </a:r>
            <a:r>
              <a:rPr lang="en-US" dirty="0" smtClean="0"/>
              <a:t>points</a:t>
            </a:r>
          </a:p>
          <a:p>
            <a:r>
              <a:rPr lang="en-US" dirty="0" err="1" smtClean="0"/>
              <a:t>Shaders</a:t>
            </a:r>
            <a:r>
              <a:rPr lang="en-US" dirty="0" smtClean="0"/>
              <a:t> </a:t>
            </a:r>
            <a:r>
              <a:rPr lang="en-US" dirty="0"/>
              <a:t>can be created on the fly from within an application, or read-in as text files, but must be sent to the driver in the form of a </a:t>
            </a:r>
            <a:r>
              <a:rPr lang="en-US" dirty="0" smtClean="0"/>
              <a:t>string</a:t>
            </a:r>
          </a:p>
          <a:p>
            <a:r>
              <a:rPr lang="en-US" dirty="0"/>
              <a:t>Each hardware </a:t>
            </a:r>
            <a:r>
              <a:rPr lang="en-US" dirty="0" smtClean="0"/>
              <a:t>vendor (</a:t>
            </a:r>
            <a:r>
              <a:rPr lang="en-US" dirty="0" err="1" smtClean="0"/>
              <a:t>e.g</a:t>
            </a:r>
            <a:r>
              <a:rPr lang="en-US" dirty="0" smtClean="0"/>
              <a:t>, NVIDIA, AMD, Intel) </a:t>
            </a:r>
            <a:r>
              <a:rPr lang="en-US" dirty="0"/>
              <a:t>includes the GLSL compiler in their driver, thus allowing each vendor to create code optimized for their particular graphics card’s </a:t>
            </a:r>
            <a:r>
              <a:rPr lang="en-US" dirty="0" smtClean="0"/>
              <a:t>architecture</a:t>
            </a:r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59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targeting?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3810000" cy="3124200"/>
          </a:xfrm>
        </p:spPr>
        <p:txBody>
          <a:bodyPr/>
          <a:lstStyle/>
          <a:p>
            <a:r>
              <a:rPr lang="en-US" sz="2800" dirty="0"/>
              <a:t>OpenGL </a:t>
            </a:r>
            <a:r>
              <a:rPr lang="en-US" sz="2800" dirty="0" err="1"/>
              <a:t>shaders</a:t>
            </a:r>
            <a:r>
              <a:rPr lang="en-US" sz="2800" dirty="0"/>
              <a:t> give the user control over each </a:t>
            </a:r>
            <a:r>
              <a:rPr lang="en-US" sz="2800" i="1" dirty="0"/>
              <a:t>vertex</a:t>
            </a:r>
            <a:r>
              <a:rPr lang="en-US" sz="2800" dirty="0"/>
              <a:t> and each </a:t>
            </a:r>
            <a:r>
              <a:rPr lang="en-US" sz="2800" i="1" dirty="0"/>
              <a:t>fragment</a:t>
            </a:r>
            <a:r>
              <a:rPr lang="en-US" sz="2800" dirty="0"/>
              <a:t> (each pixel or partial pixel) interpolated between </a:t>
            </a:r>
            <a:r>
              <a:rPr lang="en-US" sz="2800" dirty="0" smtClean="0"/>
              <a:t>vertices</a:t>
            </a:r>
            <a:endParaRPr lang="en-US" sz="2800" dirty="0"/>
          </a:p>
        </p:txBody>
      </p:sp>
      <p:grpSp>
        <p:nvGrpSpPr>
          <p:cNvPr id="45075" name="Group 19"/>
          <p:cNvGrpSpPr>
            <a:grpSpLocks/>
          </p:cNvGrpSpPr>
          <p:nvPr/>
        </p:nvGrpSpPr>
        <p:grpSpPr bwMode="auto">
          <a:xfrm>
            <a:off x="5029200" y="1981200"/>
            <a:ext cx="3733800" cy="2438400"/>
            <a:chOff x="3120" y="1344"/>
            <a:chExt cx="2352" cy="1536"/>
          </a:xfrm>
        </p:grpSpPr>
        <p:sp>
          <p:nvSpPr>
            <p:cNvPr id="45060" name="AutoShape 4" descr="Woven mat"/>
            <p:cNvSpPr>
              <a:spLocks noChangeArrowheads="1"/>
            </p:cNvSpPr>
            <p:nvPr/>
          </p:nvSpPr>
          <p:spPr bwMode="auto">
            <a:xfrm rot="1951931">
              <a:off x="3216" y="1344"/>
              <a:ext cx="2256" cy="1008"/>
            </a:xfrm>
            <a:prstGeom prst="triangle">
              <a:avLst>
                <a:gd name="adj" fmla="val 5000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1" name="Line 5"/>
            <p:cNvSpPr>
              <a:spLocks noChangeShapeType="1"/>
            </p:cNvSpPr>
            <p:nvPr/>
          </p:nvSpPr>
          <p:spPr bwMode="auto">
            <a:xfrm flipV="1">
              <a:off x="3120" y="1440"/>
              <a:ext cx="14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2" name="Line 6"/>
            <p:cNvSpPr>
              <a:spLocks noChangeShapeType="1"/>
            </p:cNvSpPr>
            <p:nvPr/>
          </p:nvSpPr>
          <p:spPr bwMode="auto">
            <a:xfrm>
              <a:off x="3120" y="1680"/>
              <a:ext cx="192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3" name="Line 7"/>
            <p:cNvSpPr>
              <a:spLocks noChangeShapeType="1"/>
            </p:cNvSpPr>
            <p:nvPr/>
          </p:nvSpPr>
          <p:spPr bwMode="auto">
            <a:xfrm>
              <a:off x="4608" y="1440"/>
              <a:ext cx="432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4" name="Line 8"/>
          <p:cNvSpPr>
            <a:spLocks noChangeShapeType="1"/>
          </p:cNvSpPr>
          <p:nvPr/>
        </p:nvSpPr>
        <p:spPr bwMode="auto">
          <a:xfrm flipV="1">
            <a:off x="3886200" y="2514600"/>
            <a:ext cx="1143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V="1">
            <a:off x="4194107" y="3200400"/>
            <a:ext cx="2206693" cy="334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5867400" y="30480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61722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6477000" y="30480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1722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674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6477000" y="33528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64770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5867400" y="2743200"/>
            <a:ext cx="304800" cy="304800"/>
          </a:xfrm>
          <a:prstGeom prst="rect">
            <a:avLst/>
          </a:prstGeom>
          <a:noFill/>
          <a:ln w="2857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172200" y="304800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762000" y="4953000"/>
            <a:ext cx="7620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sz="2000" dirty="0"/>
              <a:t>After vertices are processed, polygons are </a:t>
            </a:r>
            <a:r>
              <a:rPr lang="en-US" sz="2000" i="1" dirty="0"/>
              <a:t>rasterized</a:t>
            </a:r>
            <a:r>
              <a:rPr lang="en-US" sz="2000" dirty="0"/>
              <a:t>.  During rasterization, values like position, color, depth, and others are interpolated across the polygon.  The interpolated values are passed to each pixel fragment.</a:t>
            </a:r>
          </a:p>
        </p:txBody>
      </p:sp>
    </p:spTree>
    <p:extLst>
      <p:ext uri="{BB962C8B-B14F-4D97-AF65-F5344CB8AC3E}">
        <p14:creationId xmlns:p14="http://schemas.microsoft.com/office/powerpoint/2010/main" val="28819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 smtClean="0"/>
              <a:t>Vertex </a:t>
            </a:r>
            <a:r>
              <a:rPr lang="en-US" sz="2300" dirty="0" err="1"/>
              <a:t>shaders</a:t>
            </a:r>
            <a:r>
              <a:rPr lang="en-US" sz="2300" dirty="0"/>
              <a:t> have several kinds of output. The most important are </a:t>
            </a:r>
            <a:r>
              <a:rPr lang="en-US" sz="2300" dirty="0" smtClean="0"/>
              <a:t>the transformed </a:t>
            </a:r>
            <a:r>
              <a:rPr lang="en-US" sz="2300" dirty="0"/>
              <a:t>vertices and the color associated with each vertex. Of course, </a:t>
            </a:r>
            <a:r>
              <a:rPr lang="en-US" sz="2300" dirty="0" smtClean="0"/>
              <a:t>the vertex </a:t>
            </a:r>
            <a:r>
              <a:rPr lang="en-US" sz="2300" dirty="0" err="1"/>
              <a:t>shader</a:t>
            </a:r>
            <a:r>
              <a:rPr lang="en-US" sz="2300" dirty="0"/>
              <a:t> can compute or re-compute </a:t>
            </a:r>
            <a:r>
              <a:rPr lang="en-US" sz="2300" dirty="0" err="1"/>
              <a:t>normals</a:t>
            </a:r>
            <a:r>
              <a:rPr lang="en-US" sz="2300" dirty="0"/>
              <a:t> and texture coordinates </a:t>
            </a:r>
            <a:r>
              <a:rPr lang="en-US" sz="2300" dirty="0" smtClean="0"/>
              <a:t>as well </a:t>
            </a:r>
            <a:r>
              <a:rPr lang="en-US" sz="2300" dirty="0"/>
              <a:t>as vertex </a:t>
            </a:r>
            <a:r>
              <a:rPr lang="en-US" sz="2300" dirty="0" smtClean="0"/>
              <a:t>coordinates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The actual display </a:t>
            </a:r>
            <a:r>
              <a:rPr lang="en-US" sz="2300" dirty="0" smtClean="0"/>
              <a:t>coordinates </a:t>
            </a:r>
            <a:r>
              <a:rPr lang="en-US" sz="2300" dirty="0" err="1" smtClean="0"/>
              <a:t>gl_Position</a:t>
            </a:r>
            <a:r>
              <a:rPr lang="en-US" sz="2300" dirty="0" smtClean="0"/>
              <a:t> </a:t>
            </a:r>
            <a:r>
              <a:rPr lang="en-US" sz="2300" dirty="0"/>
              <a:t>are set by multiplying by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uniform mat4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uModelViewProjectionMatrix</a:t>
            </a:r>
            <a:r>
              <a:rPr lang="en-US" sz="2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300" dirty="0" smtClean="0"/>
              <a:t>to apply </a:t>
            </a:r>
            <a:r>
              <a:rPr lang="en-US" sz="2300" dirty="0"/>
              <a:t>the model, view, and projection </a:t>
            </a:r>
            <a:r>
              <a:rPr lang="en-US" sz="2300" dirty="0" smtClean="0"/>
              <a:t>transformations</a:t>
            </a:r>
          </a:p>
          <a:p>
            <a:pPr lvl="1">
              <a:lnSpc>
                <a:spcPct val="80000"/>
              </a:lnSpc>
            </a:pPr>
            <a:r>
              <a:rPr lang="en-US" sz="1900" dirty="0" smtClean="0"/>
              <a:t>Alternatively you can use</a:t>
            </a:r>
          </a:p>
          <a:p>
            <a:pPr lvl="2">
              <a:lnSpc>
                <a:spcPct val="8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ftransform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gl_Vertex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//deprecated</a:t>
            </a:r>
          </a:p>
          <a:p>
            <a:pPr lvl="2">
              <a:lnSpc>
                <a:spcPct val="8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gl_ModelViewProjectionMatrix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gl_Vertex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2300" dirty="0" smtClean="0"/>
              <a:t>Output of the vertex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are often rasterized/interpolated and given to the fragment </a:t>
            </a:r>
            <a:r>
              <a:rPr lang="en-US" sz="2300" dirty="0" err="1" smtClean="0"/>
              <a:t>shader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929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sz="2400" dirty="0"/>
              <a:t>We know that rasterization </a:t>
            </a:r>
            <a:r>
              <a:rPr lang="en-US" sz="2400" dirty="0" smtClean="0"/>
              <a:t>operations interpolate </a:t>
            </a:r>
            <a:r>
              <a:rPr lang="en-US" sz="2400" dirty="0"/>
              <a:t>quantities such as colors, depths, and texture </a:t>
            </a:r>
            <a:r>
              <a:rPr lang="en-US" sz="2400" dirty="0" smtClean="0"/>
              <a:t>coordinates. Fragment </a:t>
            </a:r>
            <a:r>
              <a:rPr lang="en-US" sz="2400" dirty="0" err="1" smtClean="0"/>
              <a:t>shaders</a:t>
            </a:r>
            <a:r>
              <a:rPr lang="en-US" sz="2400" dirty="0" smtClean="0"/>
              <a:t>, aka pixel </a:t>
            </a:r>
            <a:r>
              <a:rPr lang="en-US" sz="2400" dirty="0" err="1" smtClean="0"/>
              <a:t>shaders</a:t>
            </a:r>
            <a:r>
              <a:rPr lang="en-US" sz="2400" dirty="0" smtClean="0"/>
              <a:t>, </a:t>
            </a:r>
            <a:r>
              <a:rPr lang="en-US" sz="2400" dirty="0"/>
              <a:t>use these interpolated values, as well as many other </a:t>
            </a:r>
            <a:r>
              <a:rPr lang="en-US" sz="2400" dirty="0" smtClean="0"/>
              <a:t>kinds of </a:t>
            </a:r>
            <a:r>
              <a:rPr lang="en-US" sz="2400" dirty="0"/>
              <a:t>information, to determine the color of each fragment’s </a:t>
            </a:r>
            <a:r>
              <a:rPr lang="en-US" sz="2400" dirty="0" smtClean="0"/>
              <a:t>pixel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 other words,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Takes </a:t>
            </a:r>
            <a:r>
              <a:rPr lang="en-US" sz="2000" dirty="0"/>
              <a:t>in fragments from the rasterizer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Vertex values have been interpolated over primitive by rasterizer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Performs </a:t>
            </a:r>
            <a:r>
              <a:rPr lang="en-US" sz="2000" dirty="0"/>
              <a:t>fragment operations, such as </a:t>
            </a:r>
            <a:r>
              <a:rPr lang="en-US" sz="2000" dirty="0" smtClean="0"/>
              <a:t>coloring, texture </a:t>
            </a:r>
            <a:r>
              <a:rPr lang="en-US" sz="2000" dirty="0"/>
              <a:t>mapping, fog, anti-aliasing, </a:t>
            </a:r>
            <a:r>
              <a:rPr lang="en-US" sz="2000" dirty="0" smtClean="0"/>
              <a:t>scissoring</a:t>
            </a:r>
            <a:r>
              <a:rPr lang="en-US" sz="2000" dirty="0"/>
              <a:t>, </a:t>
            </a:r>
            <a:r>
              <a:rPr lang="en-US" sz="2000" dirty="0" smtClean="0"/>
              <a:t>blending, </a:t>
            </a:r>
            <a:r>
              <a:rPr lang="en-US" sz="2000" dirty="0"/>
              <a:t>etc.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904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  <p:pic>
        <p:nvPicPr>
          <p:cNvPr id="70663" name="Picture 7" descr="ATI-9700-NPRHatching-Demo-vL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4838" y="1905000"/>
            <a:ext cx="2698750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ATI-9700-nl-l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8638" y="4000500"/>
            <a:ext cx="2849562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kamil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905000"/>
            <a:ext cx="4648200" cy="34798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914400" y="5562600"/>
            <a:ext cx="43910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Demo of Microsoft’s XNA game platform</a:t>
            </a:r>
          </a:p>
          <a:p>
            <a:r>
              <a:rPr lang="en-US" sz="1400">
                <a:latin typeface="Times New Roman" panose="02020603050405020304" pitchFamily="18" charset="0"/>
              </a:rPr>
              <a:t>Right: Product demos by nvidia (top) and Radeon (bottom)</a:t>
            </a:r>
          </a:p>
        </p:txBody>
      </p:sp>
    </p:spTree>
    <p:extLst>
      <p:ext uri="{BB962C8B-B14F-4D97-AF65-F5344CB8AC3E}">
        <p14:creationId xmlns:p14="http://schemas.microsoft.com/office/powerpoint/2010/main" val="2113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Opening a window for rendering is not part of OpenGL</a:t>
            </a:r>
          </a:p>
          <a:p>
            <a:pPr lvl="1"/>
            <a:r>
              <a:rPr lang="en-US" dirty="0" smtClean="0"/>
              <a:t>Each OS has a different mechanism</a:t>
            </a:r>
          </a:p>
          <a:p>
            <a:r>
              <a:rPr lang="en-US" dirty="0" smtClean="0"/>
              <a:t>Fortunately, there are some high-level APIs that simplify this process</a:t>
            </a:r>
          </a:p>
          <a:p>
            <a:pPr lvl="1"/>
            <a:r>
              <a:rPr lang="en-US" dirty="0" smtClean="0"/>
              <a:t>Perhaps the simplest of these APIs is GLUT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63181"/>
            <a:ext cx="4943475" cy="20764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05400" y="4114800"/>
            <a:ext cx="23622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4373" y="3540015"/>
            <a:ext cx="1360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Buffers that</a:t>
            </a:r>
          </a:p>
          <a:p>
            <a:r>
              <a:rPr lang="en-US" dirty="0" smtClean="0"/>
              <a:t>we want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  <a:endCxn id="8" idx="2"/>
          </p:cNvCxnSpPr>
          <p:nvPr/>
        </p:nvCxnSpPr>
        <p:spPr>
          <a:xfrm flipV="1">
            <a:off x="7467600" y="4186346"/>
            <a:ext cx="706928" cy="46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 descr="realistic-nature-rendering-tre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7425" y="1905000"/>
            <a:ext cx="3321050" cy="19431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realistic-nature-rendering-gras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3967163"/>
            <a:ext cx="3314700" cy="1366837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990600" y="5486400"/>
            <a:ext cx="3352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Kevin Boulanger (PhD thesis, “</a:t>
            </a:r>
            <a:r>
              <a:rPr lang="en-US" sz="1400" i="1">
                <a:latin typeface="Times New Roman" panose="02020603050405020304" pitchFamily="18" charset="0"/>
              </a:rPr>
              <a:t>Real-Time Realistic Rendering of Nature Scenes with Dynamic Lighting</a:t>
            </a:r>
            <a:r>
              <a:rPr lang="en-US" sz="1400">
                <a:latin typeface="Times New Roman" panose="02020603050405020304" pitchFamily="18" charset="0"/>
              </a:rPr>
              <a:t>”, 2005)</a:t>
            </a:r>
          </a:p>
        </p:txBody>
      </p:sp>
      <p:pic>
        <p:nvPicPr>
          <p:cNvPr id="75782" name="Picture 6" descr="shaders_carpaint_complete"/>
          <p:cNvPicPr>
            <a:picLocks noGrp="1" noChangeAspect="1" noChangeArrowheads="1"/>
          </p:cNvPicPr>
          <p:nvPr>
            <p:ph sz="half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2205038"/>
            <a:ext cx="3771900" cy="2900362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5105400" y="5486400"/>
            <a:ext cx="3184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Above: Ben Cloward (“Car paint shader”)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49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62000" y="533400"/>
            <a:ext cx="769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00100" y="5943600"/>
            <a:ext cx="7696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Gooch shading</a:t>
            </a:r>
            <a:endParaRPr lang="en-US" sz="2800" dirty="0"/>
          </a:p>
        </p:txBody>
      </p:sp>
      <p:pic>
        <p:nvPicPr>
          <p:cNvPr id="10" name="Picture 7" descr="part_colored_T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82593" y="925511"/>
            <a:ext cx="1522413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b="4698"/>
          <a:stretch>
            <a:fillRect/>
          </a:stretch>
        </p:blipFill>
        <p:spPr bwMode="auto">
          <a:xfrm>
            <a:off x="7315200" y="5153058"/>
            <a:ext cx="1676400" cy="158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2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dirty="0"/>
              <a:t>Texture </a:t>
            </a:r>
            <a:r>
              <a:rPr lang="en-US" dirty="0" smtClean="0"/>
              <a:t>mapping can also be done through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108548" name="Picture 4" descr="hu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9" name="Picture 5" descr="hue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90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0" name="Picture 6" descr="hue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0"/>
            <a:ext cx="26955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609600" y="5562600"/>
            <a:ext cx="2105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smooth shading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3843338" y="5562600"/>
            <a:ext cx="17224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environment</a:t>
            </a:r>
          </a:p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    mapping</a:t>
            </a: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6629400" y="5562600"/>
            <a:ext cx="201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r>
              <a:rPr lang="en-US" sz="2400">
                <a:latin typeface="Times New Roman" panose="02020603050405020304" pitchFamily="18" charset="0"/>
              </a:rPr>
              <a:t>bump mapping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dirty="0" smtClean="0"/>
              <a:t>Cool </a:t>
            </a:r>
            <a:r>
              <a:rPr lang="en-US" dirty="0" err="1" smtClean="0"/>
              <a:t>Shader</a:t>
            </a:r>
            <a:r>
              <a:rPr lang="en-US" dirty="0" smtClean="0"/>
              <a:t>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ambient </a:t>
            </a:r>
            <a:r>
              <a:rPr lang="en-US" dirty="0"/>
              <a:t>lighting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// Vertex </a:t>
            </a:r>
            <a:r>
              <a:rPr lang="en-US" sz="1800" dirty="0" err="1">
                <a:latin typeface="Courier New" panose="02070309020205020404" pitchFamily="49" charset="0"/>
              </a:rPr>
              <a:t>Shader</a:t>
            </a:r>
            <a:endParaRPr lang="en-US" sz="18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</a:rPr>
              <a:t>gl_Position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1800" dirty="0">
                <a:latin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</a:rPr>
              <a:t>gl_Vertex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300" dirty="0">
              <a:latin typeface="Courier New" panose="02070309020205020404" pitchFamily="49" charset="0"/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762000" y="4114800"/>
            <a:ext cx="76962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27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// Fragment </a:t>
            </a:r>
            <a:r>
              <a:rPr lang="en-US" sz="1800" dirty="0" err="1">
                <a:latin typeface="Courier New" panose="02070309020205020404" pitchFamily="49" charset="0"/>
                <a:cs typeface="+mn-cs"/>
              </a:rPr>
              <a:t>Shader</a:t>
            </a:r>
            <a:endParaRPr lang="en-US" sz="1800" dirty="0">
              <a:latin typeface="Courier New" panose="02070309020205020404" pitchFamily="49" charset="0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void main() {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+mn-cs"/>
              </a:rPr>
              <a:t>gl_FragColor</a:t>
            </a:r>
            <a:r>
              <a:rPr lang="en-US" sz="1800" dirty="0">
                <a:latin typeface="Courier New" panose="02070309020205020404" pitchFamily="49" charset="0"/>
                <a:cs typeface="+mn-cs"/>
              </a:rPr>
              <a:t> = vec4(0.2, 0.6, 0.8, 1);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03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Ambient </a:t>
            </a:r>
            <a:r>
              <a:rPr lang="en-US" dirty="0"/>
              <a:t>lighting</a:t>
            </a:r>
          </a:p>
        </p:txBody>
      </p:sp>
      <p:pic>
        <p:nvPicPr>
          <p:cNvPr id="54302" name="Picture 3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  <p:pic>
        <p:nvPicPr>
          <p:cNvPr id="54305" name="Picture 3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</p:spTree>
    <p:extLst>
      <p:ext uri="{BB962C8B-B14F-4D97-AF65-F5344CB8AC3E}">
        <p14:creationId xmlns:p14="http://schemas.microsoft.com/office/powerpoint/2010/main" val="2102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</a:t>
            </a:r>
            <a:r>
              <a:rPr lang="en-US" dirty="0"/>
              <a:t>lighting</a:t>
            </a:r>
          </a:p>
        </p:txBody>
      </p:sp>
      <p:pic>
        <p:nvPicPr>
          <p:cNvPr id="61454" name="Picture 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  <p:pic>
        <p:nvPicPr>
          <p:cNvPr id="61456" name="Picture 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noFill/>
          <a:ln/>
        </p:spPr>
      </p:pic>
    </p:spTree>
    <p:extLst>
      <p:ext uri="{BB962C8B-B14F-4D97-AF65-F5344CB8AC3E}">
        <p14:creationId xmlns:p14="http://schemas.microsoft.com/office/powerpoint/2010/main" val="5801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</a:t>
            </a:r>
            <a:r>
              <a:rPr lang="en-US" dirty="0"/>
              <a:t>lighting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// Vertex </a:t>
            </a:r>
            <a:r>
              <a:rPr lang="en-US" sz="1500" dirty="0" err="1">
                <a:latin typeface="Courier New" panose="02070309020205020404" pitchFamily="49" charset="0"/>
              </a:rPr>
              <a:t>Shader</a:t>
            </a: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Norm;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gl_Position</a:t>
            </a:r>
            <a:r>
              <a:rPr lang="en-US" sz="1500" dirty="0">
                <a:latin typeface="Courier New" panose="02070309020205020404" pitchFamily="49" charset="0"/>
              </a:rPr>
              <a:t> =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1500" dirty="0">
                <a:latin typeface="Courier New" panose="02070309020205020404" pitchFamily="49" charset="0"/>
              </a:rPr>
              <a:t> * </a:t>
            </a:r>
            <a:r>
              <a:rPr lang="en-US" sz="1500" dirty="0" err="1">
                <a:latin typeface="Courier New" panose="02070309020205020404" pitchFamily="49" charset="0"/>
              </a:rPr>
              <a:t>gl_Vertex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Norm =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gl_NormalMatrix</a:t>
            </a:r>
            <a:r>
              <a:rPr lang="en-US" sz="1500" dirty="0">
                <a:latin typeface="Courier New" panose="02070309020205020404" pitchFamily="49" charset="0"/>
              </a:rPr>
              <a:t> * </a:t>
            </a:r>
            <a:r>
              <a:rPr lang="en-US" sz="1500" dirty="0" err="1">
                <a:latin typeface="Courier New" panose="02070309020205020404" pitchFamily="49" charset="0"/>
              </a:rPr>
              <a:t>gl_Normal</a:t>
            </a:r>
            <a:r>
              <a:rPr lang="en-US" sz="1500" dirty="0"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 = vec3(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</a:rPr>
              <a:t>gl_LightSource</a:t>
            </a:r>
            <a:r>
              <a:rPr lang="en-US" sz="1500" dirty="0">
                <a:latin typeface="Courier New" panose="02070309020205020404" pitchFamily="49" charset="0"/>
              </a:rPr>
              <a:t>[0].position - (</a:t>
            </a:r>
            <a:r>
              <a:rPr lang="en-US" sz="1500" dirty="0" err="1">
                <a:latin typeface="Courier New" panose="02070309020205020404" pitchFamily="49" charset="0"/>
              </a:rPr>
              <a:t>gl_ModelViewMatrix</a:t>
            </a:r>
            <a:r>
              <a:rPr lang="en-US" sz="1500" dirty="0">
                <a:latin typeface="Courier New" panose="02070309020205020404" pitchFamily="49" charset="0"/>
              </a:rPr>
              <a:t> 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  </a:t>
            </a:r>
            <a:r>
              <a:rPr lang="en-US" sz="1500" dirty="0" err="1">
                <a:latin typeface="Courier New" panose="02070309020205020404" pitchFamily="49" charset="0"/>
              </a:rPr>
              <a:t>gl_Vertex</a:t>
            </a:r>
            <a:r>
              <a:rPr lang="en-US" sz="1500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body" sz="half" idx="2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// Fragment </a:t>
            </a:r>
            <a:r>
              <a:rPr lang="en-US" sz="1500" dirty="0" err="1">
                <a:latin typeface="Courier New" panose="02070309020205020404" pitchFamily="49" charset="0"/>
              </a:rPr>
              <a:t>Shader</a:t>
            </a: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Norm;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varying vec3 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const</a:t>
            </a:r>
            <a:r>
              <a:rPr lang="en-US" sz="1500" dirty="0">
                <a:latin typeface="Courier New" panose="02070309020205020404" pitchFamily="49" charset="0"/>
              </a:rPr>
              <a:t> vec3 </a:t>
            </a:r>
            <a:r>
              <a:rPr lang="en-US" sz="1500" dirty="0" err="1">
                <a:latin typeface="Courier New" panose="02070309020205020404" pitchFamily="49" charset="0"/>
              </a:rPr>
              <a:t>DiffuseColor</a:t>
            </a:r>
            <a:r>
              <a:rPr lang="en-US" sz="1500" dirty="0">
                <a:latin typeface="Courier New" panose="02070309020205020404" pitchFamily="49" charset="0"/>
              </a:rPr>
              <a:t> = vec3(0.2, 0.6, 0.8);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float diff = clamp(dot(normalize(Norm), normalize(</a:t>
            </a:r>
            <a:r>
              <a:rPr lang="en-US" sz="1500" dirty="0" err="1">
                <a:latin typeface="Courier New" panose="02070309020205020404" pitchFamily="49" charset="0"/>
              </a:rPr>
              <a:t>ToLight</a:t>
            </a:r>
            <a:r>
              <a:rPr lang="en-US" sz="1500" dirty="0">
                <a:latin typeface="Courier New" panose="02070309020205020404" pitchFamily="49" charset="0"/>
              </a:rPr>
              <a:t>)),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  </a:t>
            </a:r>
            <a:r>
              <a:rPr lang="en-US" sz="1500" dirty="0" err="1">
                <a:latin typeface="Courier New" panose="02070309020205020404" pitchFamily="49" charset="0"/>
              </a:rPr>
              <a:t>gl_FragColor</a:t>
            </a:r>
            <a:r>
              <a:rPr lang="en-US" sz="1500" dirty="0">
                <a:latin typeface="Courier New" panose="02070309020205020404" pitchFamily="49" charset="0"/>
              </a:rPr>
              <a:t> = vec4(</a:t>
            </a:r>
            <a:r>
              <a:rPr lang="en-US" sz="1500" dirty="0" err="1">
                <a:latin typeface="Courier New" panose="02070309020205020404" pitchFamily="49" charset="0"/>
              </a:rPr>
              <a:t>DiffuseColor</a:t>
            </a:r>
            <a:r>
              <a:rPr lang="en-US" sz="1500" dirty="0">
                <a:latin typeface="Courier New" panose="02070309020205020404" pitchFamily="49" charset="0"/>
              </a:rPr>
              <a:t> * diff,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500" dirty="0">
                <a:latin typeface="Courier New" panose="02070309020205020404" pitchFamily="49" charset="0"/>
              </a:rPr>
              <a:t>}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498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//free fall under gravity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uniform </a:t>
            </a:r>
            <a:r>
              <a:rPr lang="en-US" sz="1900" dirty="0">
                <a:latin typeface="Courier New" panose="02070309020205020404" pitchFamily="49" charset="0"/>
              </a:rPr>
              <a:t>vec3 </a:t>
            </a:r>
            <a:r>
              <a:rPr lang="en-US" sz="1900" dirty="0" err="1">
                <a:latin typeface="Courier New" panose="02070309020205020404" pitchFamily="49" charset="0"/>
              </a:rPr>
              <a:t>vel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uniform float g, 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vec3 </a:t>
            </a:r>
            <a:r>
              <a:rPr lang="en-US" sz="1900" dirty="0" err="1">
                <a:latin typeface="Courier New" panose="02070309020205020404" pitchFamily="49" charset="0"/>
              </a:rPr>
              <a:t>object_pos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object_pos.x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gl_Vertex.x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vel.x</a:t>
            </a:r>
            <a:r>
              <a:rPr lang="en-US" sz="1900" dirty="0"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object_pos.y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gl_Vertex.y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vel.y</a:t>
            </a:r>
            <a:r>
              <a:rPr lang="en-US" sz="1900" dirty="0">
                <a:latin typeface="Courier New" panose="02070309020205020404" pitchFamily="49" charset="0"/>
              </a:rPr>
              <a:t>*t </a:t>
            </a:r>
            <a:r>
              <a:rPr lang="en-US" sz="1900" dirty="0" smtClean="0">
                <a:latin typeface="Courier New" panose="02070309020205020404" pitchFamily="49" charset="0"/>
              </a:rPr>
              <a:t>+ </a:t>
            </a:r>
            <a:r>
              <a:rPr lang="en-US" sz="1900" dirty="0">
                <a:latin typeface="Courier New" panose="02070309020205020404" pitchFamily="49" charset="0"/>
              </a:rPr>
              <a:t>g/(2.0)*t*t;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object_pos.z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  <a:r>
              <a:rPr lang="en-US" sz="1900" dirty="0" err="1">
                <a:latin typeface="Courier New" panose="02070309020205020404" pitchFamily="49" charset="0"/>
              </a:rPr>
              <a:t>gl_Vertex.z</a:t>
            </a:r>
            <a:r>
              <a:rPr lang="en-US" sz="1900" dirty="0">
                <a:latin typeface="Courier New" panose="02070309020205020404" pitchFamily="49" charset="0"/>
              </a:rPr>
              <a:t> + </a:t>
            </a:r>
            <a:r>
              <a:rPr lang="en-US" sz="1900" dirty="0" err="1">
                <a:latin typeface="Courier New" panose="02070309020205020404" pitchFamily="49" charset="0"/>
              </a:rPr>
              <a:t>vel.z</a:t>
            </a:r>
            <a:r>
              <a:rPr lang="en-US" sz="1900" dirty="0"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</a:t>
            </a:r>
            <a:r>
              <a:rPr lang="en-US" sz="1900" dirty="0">
                <a:latin typeface="Courier New" panose="02070309020205020404" pitchFamily="49" charset="0"/>
              </a:rPr>
              <a:t>=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	    </a:t>
            </a:r>
            <a:r>
              <a:rPr lang="en-US" sz="1900" dirty="0" err="1" smtClean="0">
                <a:latin typeface="Courier New" panose="02070309020205020404" pitchFamily="49" charset="0"/>
              </a:rPr>
              <a:t>gl_ModelViewProjectionMatrix</a:t>
            </a:r>
            <a:r>
              <a:rPr lang="en-US" sz="1900" dirty="0" smtClean="0">
                <a:latin typeface="Courier New" panose="02070309020205020404" pitchFamily="49" charset="0"/>
              </a:rPr>
              <a:t>*vec4(object_pos,1</a:t>
            </a:r>
            <a:r>
              <a:rPr lang="en-US" sz="19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dirty="0"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moving vertices via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05000"/>
            <a:ext cx="2047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185193"/>
            <a:ext cx="1905000" cy="3752850"/>
          </a:xfrm>
          <a:prstGeom prst="rect">
            <a:avLst/>
          </a:prstGeom>
        </p:spPr>
      </p:pic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686800" cy="48307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</a:t>
            </a:r>
            <a:r>
              <a:rPr lang="en-US" sz="1700" dirty="0" smtClean="0">
                <a:latin typeface="Courier New" panose="02070309020205020404" pitchFamily="49" charset="0"/>
              </a:rPr>
              <a:t>//written in VS, read in FS w/ interpolation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ftransform</a:t>
            </a:r>
            <a:r>
              <a:rPr lang="en-US" sz="1900" dirty="0" smtClean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gl_Vertex.xyz</a:t>
            </a:r>
            <a:r>
              <a:rPr lang="en-US" sz="1900" dirty="0" smtClean="0">
                <a:latin typeface="Courier New" panose="02070309020205020404" pitchFamily="49" charset="0"/>
              </a:rPr>
              <a:t>; //same as vec3(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//end of Vertex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dirty="0" smtClean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//value is interpolated by rasterizer </a:t>
            </a:r>
          </a:p>
          <a:p>
            <a:pPr>
              <a:lnSpc>
                <a:spcPct val="80000"/>
              </a:lnSpc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smtClean="0">
                <a:latin typeface="Courier New" panose="02070309020205020404" pitchFamily="49" charset="0"/>
              </a:rPr>
              <a:t>		    //across each primitive </a:t>
            </a:r>
            <a:r>
              <a:rPr lang="en-US" sz="1900" dirty="0">
                <a:latin typeface="Courier New" panose="02070309020205020404" pitchFamily="49" charset="0"/>
              </a:rPr>
              <a:t>(usually triangle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</a:t>
            </a:r>
            <a:r>
              <a:rPr lang="en-US" sz="1900" dirty="0">
                <a:latin typeface="Courier New" panose="02070309020205020404" pitchFamily="49" charset="0"/>
              </a:rPr>
              <a:t>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1900" dirty="0" smtClean="0">
                <a:latin typeface="Courier New" panose="02070309020205020404" pitchFamily="49" charset="0"/>
              </a:rPr>
              <a:t> = vec4(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, 1.0);</a:t>
            </a:r>
            <a:endParaRPr lang="en-US" sz="19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//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end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of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Fragment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</a:pPr>
            <a:endParaRPr lang="en-US" sz="1900" dirty="0"/>
          </a:p>
          <a:p>
            <a:pPr>
              <a:lnSpc>
                <a:spcPct val="80000"/>
              </a:lnSpc>
            </a:pPr>
            <a:r>
              <a:rPr lang="en-US" sz="1900" dirty="0" smtClean="0"/>
              <a:t>Notice how colors are smoothly interpolated (</a:t>
            </a:r>
            <a:r>
              <a:rPr lang="en-US" sz="1900" dirty="0" smtClean="0">
                <a:latin typeface="Courier New" panose="02070309020205020404" pitchFamily="49" charset="0"/>
              </a:rPr>
              <a:t>varying</a:t>
            </a:r>
            <a:r>
              <a:rPr lang="en-US" sz="19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xyz </a:t>
            </a:r>
            <a:r>
              <a:rPr lang="en-US" sz="1900" dirty="0" err="1" smtClean="0"/>
              <a:t>unnormalized</a:t>
            </a:r>
            <a:r>
              <a:rPr lang="en-US" sz="1900" dirty="0" smtClean="0"/>
              <a:t> but OK ‘cos GLSL clamps </a:t>
            </a:r>
            <a:r>
              <a:rPr lang="en-US" sz="1900" dirty="0" err="1"/>
              <a:t>gl_FragColor</a:t>
            </a:r>
            <a:r>
              <a:rPr lang="en-US" sz="1900" dirty="0"/>
              <a:t> </a:t>
            </a:r>
            <a:r>
              <a:rPr lang="en-US" sz="1900" dirty="0" smtClean="0"/>
              <a:t>values into [0,1]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Use </a:t>
            </a:r>
            <a:r>
              <a:rPr lang="en-US" sz="1900" dirty="0" err="1" smtClean="0"/>
              <a:t>gl_Normal.xyz</a:t>
            </a:r>
            <a:r>
              <a:rPr lang="en-US" sz="1900" dirty="0" smtClean="0"/>
              <a:t> instead to see </a:t>
            </a:r>
            <a:r>
              <a:rPr lang="en-US" sz="1900" u="sng" dirty="0" smtClean="0"/>
              <a:t>	??????			</a:t>
            </a: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RGB 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185193"/>
            <a:ext cx="1905000" cy="3752850"/>
          </a:xfrm>
          <a:prstGeom prst="rect">
            <a:avLst/>
          </a:prstGeom>
        </p:spPr>
      </p:pic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686800" cy="48307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</a:t>
            </a:r>
            <a:r>
              <a:rPr lang="en-US" sz="1700" dirty="0" smtClean="0">
                <a:latin typeface="Courier New" panose="02070309020205020404" pitchFamily="49" charset="0"/>
              </a:rPr>
              <a:t>//written in VS, read in FS w/ interpolation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gl_Position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ftransform</a:t>
            </a:r>
            <a:r>
              <a:rPr lang="en-US" sz="1900" dirty="0" smtClean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gl_Vertex.xyz</a:t>
            </a:r>
            <a:r>
              <a:rPr lang="en-US" sz="1900" dirty="0" smtClean="0">
                <a:latin typeface="Courier New" panose="02070309020205020404" pitchFamily="49" charset="0"/>
              </a:rPr>
              <a:t>; //same as vec3(</a:t>
            </a:r>
            <a:r>
              <a:rPr lang="en-US" sz="1900" dirty="0" err="1" smtClean="0">
                <a:latin typeface="Courier New" panose="02070309020205020404" pitchFamily="49" charset="0"/>
              </a:rPr>
              <a:t>gl_Vertex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//end of Vertex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dirty="0" smtClean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varying vec3 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; //value is interpolated by rasterizer </a:t>
            </a:r>
          </a:p>
          <a:p>
            <a:pPr>
              <a:lnSpc>
                <a:spcPct val="80000"/>
              </a:lnSpc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smtClean="0">
                <a:latin typeface="Courier New" panose="02070309020205020404" pitchFamily="49" charset="0"/>
              </a:rPr>
              <a:t>		    //across each primitive </a:t>
            </a:r>
            <a:r>
              <a:rPr lang="en-US" sz="1900" dirty="0">
                <a:latin typeface="Courier New" panose="02070309020205020404" pitchFamily="49" charset="0"/>
              </a:rPr>
              <a:t>(usually triangle</a:t>
            </a:r>
            <a:r>
              <a:rPr lang="en-US" sz="1900" dirty="0" smtClean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void </a:t>
            </a:r>
            <a:r>
              <a:rPr lang="en-US" sz="1900" dirty="0">
                <a:latin typeface="Courier New" panose="02070309020205020404" pitchFamily="49" charset="0"/>
              </a:rPr>
              <a:t>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	</a:t>
            </a:r>
            <a:r>
              <a:rPr lang="en-US" sz="19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1900" dirty="0" smtClean="0">
                <a:latin typeface="Courier New" panose="02070309020205020404" pitchFamily="49" charset="0"/>
              </a:rPr>
              <a:t> = vec4(</a:t>
            </a:r>
            <a:r>
              <a:rPr lang="en-US" sz="1900" dirty="0" err="1" smtClean="0">
                <a:latin typeface="Courier New" panose="02070309020205020404" pitchFamily="49" charset="0"/>
              </a:rPr>
              <a:t>vc</a:t>
            </a:r>
            <a:r>
              <a:rPr lang="en-US" sz="1900" dirty="0" smtClean="0">
                <a:latin typeface="Courier New" panose="02070309020205020404" pitchFamily="49" charset="0"/>
              </a:rPr>
              <a:t>, 1.0);</a:t>
            </a:r>
            <a:endParaRPr lang="en-US" sz="19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smtClean="0">
                <a:latin typeface="Courier New" panose="02070309020205020404" pitchFamily="49" charset="0"/>
              </a:rPr>
              <a:t>}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//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end </a:t>
            </a:r>
            <a:r>
              <a:rPr lang="en-US" sz="1900" b="1" dirty="0">
                <a:solidFill>
                  <a:srgbClr val="0070C0"/>
                </a:solidFill>
                <a:latin typeface="Courier New" panose="02070309020205020404" pitchFamily="49" charset="0"/>
              </a:rPr>
              <a:t>of </a:t>
            </a:r>
            <a:r>
              <a:rPr lang="en-US" sz="1900" b="1" dirty="0" smtClean="0">
                <a:solidFill>
                  <a:srgbClr val="0070C0"/>
                </a:solidFill>
                <a:latin typeface="Courier New" panose="02070309020205020404" pitchFamily="49" charset="0"/>
              </a:rPr>
              <a:t>Fragment </a:t>
            </a:r>
            <a:r>
              <a:rPr lang="en-US" sz="1900" b="1" dirty="0" err="1" smtClean="0">
                <a:solidFill>
                  <a:srgbClr val="0070C0"/>
                </a:solidFill>
                <a:latin typeface="Courier New" panose="02070309020205020404" pitchFamily="49" charset="0"/>
              </a:rPr>
              <a:t>Shader</a:t>
            </a:r>
            <a:endParaRPr lang="en-US" sz="1900" b="1" dirty="0" smtClean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</a:pPr>
            <a:endParaRPr lang="en-US" sz="1900" dirty="0"/>
          </a:p>
          <a:p>
            <a:pPr>
              <a:lnSpc>
                <a:spcPct val="80000"/>
              </a:lnSpc>
            </a:pPr>
            <a:r>
              <a:rPr lang="en-US" sz="1900" dirty="0" smtClean="0"/>
              <a:t>Notice how colors are smoothly interpolated (</a:t>
            </a:r>
            <a:r>
              <a:rPr lang="en-US" sz="1900" dirty="0" smtClean="0">
                <a:latin typeface="Courier New" panose="02070309020205020404" pitchFamily="49" charset="0"/>
              </a:rPr>
              <a:t>varying</a:t>
            </a:r>
            <a:r>
              <a:rPr lang="en-US" sz="19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xyz </a:t>
            </a:r>
            <a:r>
              <a:rPr lang="en-US" sz="1900" dirty="0" err="1" smtClean="0"/>
              <a:t>unnormalized</a:t>
            </a:r>
            <a:r>
              <a:rPr lang="en-US" sz="1900" dirty="0" smtClean="0"/>
              <a:t> but OK ‘cos GLSL clamps </a:t>
            </a:r>
            <a:r>
              <a:rPr lang="en-US" sz="1900" dirty="0" err="1"/>
              <a:t>gl_FragColor</a:t>
            </a:r>
            <a:r>
              <a:rPr lang="en-US" sz="1900" dirty="0"/>
              <a:t> </a:t>
            </a:r>
            <a:r>
              <a:rPr lang="en-US" sz="1900" dirty="0" smtClean="0"/>
              <a:t>values into [0,1]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Use </a:t>
            </a:r>
            <a:r>
              <a:rPr lang="en-US" sz="1900" dirty="0" err="1" smtClean="0"/>
              <a:t>gl_Normal.xyz</a:t>
            </a:r>
            <a:r>
              <a:rPr lang="en-US" sz="1900" dirty="0" smtClean="0"/>
              <a:t> instead to see the </a:t>
            </a:r>
            <a:r>
              <a:rPr lang="en-US" sz="1900" dirty="0" err="1" smtClean="0"/>
              <a:t>normals</a:t>
            </a:r>
            <a:r>
              <a:rPr lang="en-US" sz="1900" dirty="0" smtClean="0"/>
              <a:t> encoded as RGB</a:t>
            </a:r>
          </a:p>
          <a:p>
            <a:pPr>
              <a:lnSpc>
                <a:spcPct val="80000"/>
              </a:lnSpc>
            </a:pPr>
            <a:endParaRPr lang="en-US" sz="19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/>
              <a:t>Shader</a:t>
            </a:r>
            <a:r>
              <a:rPr lang="en-US" dirty="0" smtClean="0"/>
              <a:t> Examples: </a:t>
            </a:r>
            <a:br>
              <a:rPr lang="en-US" dirty="0" smtClean="0"/>
            </a:br>
            <a:r>
              <a:rPr lang="en-US" dirty="0" smtClean="0"/>
              <a:t>RGB 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buffering is a technique to avoid tearing/flickering</a:t>
            </a:r>
          </a:p>
          <a:p>
            <a:pPr lvl="1"/>
            <a:r>
              <a:rPr lang="en-US" dirty="0" smtClean="0"/>
              <a:t>Problem happens when drawing and displaying the same buffer</a:t>
            </a:r>
          </a:p>
          <a:p>
            <a:pPr lvl="1"/>
            <a:r>
              <a:rPr lang="en-US" dirty="0" smtClean="0"/>
              <a:t>Front (visible) and back (working) buffers</a:t>
            </a:r>
          </a:p>
          <a:p>
            <a:pPr lvl="1"/>
            <a:r>
              <a:rPr lang="en-US" dirty="0" smtClean="0"/>
              <a:t>Swap them when back is ready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mage result for double buffering te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80486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9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001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 Questions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57200" y="1600200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fragment </a:t>
            </a:r>
            <a:r>
              <a:rPr lang="en-US" dirty="0" err="1" smtClean="0"/>
              <a:t>shader</a:t>
            </a:r>
            <a:r>
              <a:rPr lang="en-US" dirty="0" smtClean="0"/>
              <a:t> gets interpolated colors from rasterizer, how can you implement Flat shading with a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Fragment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computes colors for </a:t>
            </a:r>
            <a:r>
              <a:rPr lang="en-US" sz="2300" i="1" dirty="0" smtClean="0"/>
              <a:t>potential </a:t>
            </a:r>
            <a:r>
              <a:rPr lang="en-US" sz="2300" dirty="0" smtClean="0"/>
              <a:t>pixels in that some computations (</a:t>
            </a:r>
            <a:r>
              <a:rPr lang="en-US" sz="20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2300" dirty="0" smtClean="0"/>
              <a:t>) may not make into a pixel and discarded if, for instance, that 2D point happens to be invisible (occluded by a front </a:t>
            </a:r>
            <a:r>
              <a:rPr lang="en-US" sz="2300" dirty="0" err="1" smtClean="0"/>
              <a:t>obj</a:t>
            </a:r>
            <a:r>
              <a:rPr lang="en-US" sz="2300" dirty="0" smtClean="0"/>
              <a:t>). Can we ask the rasterizer (who feeds FS) to do something about it?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3490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05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Interesting Questions Answered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57200" y="1600200"/>
            <a:ext cx="8610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fragment </a:t>
            </a:r>
            <a:r>
              <a:rPr lang="en-US" dirty="0" err="1" smtClean="0"/>
              <a:t>shader</a:t>
            </a:r>
            <a:r>
              <a:rPr lang="en-US" dirty="0" smtClean="0"/>
              <a:t> gets interpolated colors from rasterizer, how can you implement Flat shading with a </a:t>
            </a:r>
            <a:r>
              <a:rPr lang="en-US" dirty="0" err="1" smtClean="0"/>
              <a:t>shader</a:t>
            </a:r>
            <a:r>
              <a:rPr lang="en-US" dirty="0" smtClean="0"/>
              <a:t>?</a:t>
            </a:r>
          </a:p>
          <a:p>
            <a:pPr lvl="1"/>
            <a:r>
              <a:rPr lang="en-US" sz="1900" dirty="0" smtClean="0"/>
              <a:t>Duplicate the triangle vertices in OpenGL and keep the same color on all of them. Interpolation of the </a:t>
            </a:r>
            <a:r>
              <a:rPr lang="en-US" sz="1900" dirty="0" err="1" smtClean="0"/>
              <a:t>sames</a:t>
            </a:r>
            <a:r>
              <a:rPr lang="en-US" sz="1900" dirty="0" smtClean="0"/>
              <a:t> will give the same across triangle</a:t>
            </a:r>
            <a:endParaRPr lang="en-US" sz="1900" dirty="0"/>
          </a:p>
          <a:p>
            <a:endParaRPr lang="en-US" sz="2300" dirty="0" smtClean="0"/>
          </a:p>
          <a:p>
            <a:r>
              <a:rPr lang="en-US" sz="2300" dirty="0" smtClean="0"/>
              <a:t>Fragment </a:t>
            </a:r>
            <a:r>
              <a:rPr lang="en-US" sz="2300" dirty="0" err="1" smtClean="0"/>
              <a:t>shader</a:t>
            </a:r>
            <a:r>
              <a:rPr lang="en-US" sz="2300" dirty="0" smtClean="0"/>
              <a:t> computes colors for </a:t>
            </a:r>
            <a:r>
              <a:rPr lang="en-US" sz="2300" i="1" dirty="0" smtClean="0"/>
              <a:t>potential </a:t>
            </a:r>
            <a:r>
              <a:rPr lang="en-US" sz="2300" dirty="0" smtClean="0"/>
              <a:t>pixels in that some computations (</a:t>
            </a:r>
            <a:r>
              <a:rPr lang="en-US" sz="2000" dirty="0" err="1" smtClean="0">
                <a:latin typeface="Courier New" panose="02070309020205020404" pitchFamily="49" charset="0"/>
              </a:rPr>
              <a:t>gl_FragColor</a:t>
            </a:r>
            <a:r>
              <a:rPr lang="en-US" sz="2300" dirty="0" smtClean="0"/>
              <a:t>) may not make into a pixel </a:t>
            </a:r>
            <a:r>
              <a:rPr lang="en-US" sz="2300" dirty="0"/>
              <a:t>and discarded</a:t>
            </a:r>
            <a:r>
              <a:rPr lang="en-US" sz="2300" dirty="0" smtClean="0"/>
              <a:t> if, for instance, that 2D point happens to be invisible (occluded by a front </a:t>
            </a:r>
            <a:r>
              <a:rPr lang="en-US" sz="2300" dirty="0" err="1" smtClean="0"/>
              <a:t>obj</a:t>
            </a:r>
            <a:r>
              <a:rPr lang="en-US" sz="2300" dirty="0" smtClean="0"/>
              <a:t>). Can we ask the rasterizer (who feeds FS) to do something about it?</a:t>
            </a:r>
          </a:p>
          <a:p>
            <a:pPr lvl="1"/>
            <a:r>
              <a:rPr lang="en-US" sz="1900" dirty="0" smtClean="0"/>
              <a:t>Rasterizer knows </a:t>
            </a:r>
            <a:r>
              <a:rPr lang="en-US" sz="1900" dirty="0" err="1" smtClean="0"/>
              <a:t>x,y</a:t>
            </a:r>
            <a:r>
              <a:rPr lang="en-US" sz="1900" dirty="0" smtClean="0"/>
              <a:t> (e.g., endpoints of a line to be rasterized) and z. It can contact with the depth buffer and decide that current z is behind someone. Updating depth buffer in the presence of high parallelism is nontrivial (race conditions); so it is OK to keep the rasterizer simple and make it feed everything to the FS.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069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 smtClean="0"/>
              <a:t>The remaining slides are devoted to the explanation of GLSL</a:t>
            </a:r>
          </a:p>
          <a:p>
            <a:pPr>
              <a:lnSpc>
                <a:spcPct val="90000"/>
              </a:lnSpc>
            </a:pPr>
            <a:r>
              <a:rPr lang="en-US" sz="2100" dirty="0" smtClean="0"/>
              <a:t>You can study them and/or other sources/tutorials around the web to become an expert at this interesting language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See sample codes in </a:t>
            </a:r>
            <a:r>
              <a:rPr lang="en-US" sz="2100" dirty="0">
                <a:hlinkClick r:id="rId3"/>
              </a:rPr>
              <a:t>http://user.ceng.metu.edu.tr/~</a:t>
            </a:r>
            <a:r>
              <a:rPr lang="en-US" sz="2100" dirty="0" smtClean="0">
                <a:hlinkClick r:id="rId3"/>
              </a:rPr>
              <a:t>ys/ceng477-gfx/GLSL</a:t>
            </a:r>
            <a:r>
              <a:rPr lang="en-US" sz="2100" dirty="0" smtClean="0"/>
              <a:t> and many other places to practice GLSL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88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Part of OpenGL 2.0</a:t>
            </a:r>
          </a:p>
          <a:p>
            <a:pPr>
              <a:lnSpc>
                <a:spcPct val="90000"/>
              </a:lnSpc>
            </a:pPr>
            <a:r>
              <a:rPr lang="en-US" sz="2100"/>
              <a:t>High level C-like language, but different</a:t>
            </a:r>
          </a:p>
          <a:p>
            <a:pPr>
              <a:lnSpc>
                <a:spcPct val="90000"/>
              </a:lnSpc>
            </a:pPr>
            <a:r>
              <a:rPr lang="en-US" sz="2100"/>
              <a:t>New data types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Matrices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Vectors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Samplers</a:t>
            </a:r>
          </a:p>
          <a:p>
            <a:pPr>
              <a:lnSpc>
                <a:spcPct val="90000"/>
              </a:lnSpc>
            </a:pPr>
            <a:r>
              <a:rPr lang="en-US" sz="2100"/>
              <a:t>Built-in variables and functions</a:t>
            </a:r>
          </a:p>
          <a:p>
            <a:pPr>
              <a:lnSpc>
                <a:spcPct val="90000"/>
              </a:lnSpc>
            </a:pPr>
            <a:r>
              <a:rPr lang="en-US" sz="2100"/>
              <a:t>Each shader has a main() function as the entrance point.</a:t>
            </a:r>
          </a:p>
          <a:p>
            <a:pPr>
              <a:lnSpc>
                <a:spcPct val="90000"/>
              </a:lnSpc>
            </a:pPr>
            <a:r>
              <a:rPr lang="en-US" sz="2200"/>
              <a:t>Compiler built into driver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Presumably they know your card best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IHV’s must produce (good) compilers</a:t>
            </a:r>
          </a:p>
        </p:txBody>
      </p:sp>
    </p:spTree>
    <p:extLst>
      <p:ext uri="{BB962C8B-B14F-4D97-AF65-F5344CB8AC3E}">
        <p14:creationId xmlns:p14="http://schemas.microsoft.com/office/powerpoint/2010/main" val="28879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– design goals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GLSL was designed with the following in mind: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Work well with OpenGL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Shaders</a:t>
            </a:r>
            <a:r>
              <a:rPr lang="en-US" sz="1800" dirty="0"/>
              <a:t> should be optional extras, not required.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Fit into the design model of “set the state first, then render the data in the context of the state”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Support upcoming flexibility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Be hardware-independent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The GLSL folks, as a broad consortium, are far more invested in hardware-independence than, say, </a:t>
            </a:r>
            <a:r>
              <a:rPr lang="en-US" sz="1800" dirty="0" err="1"/>
              <a:t>nvidia</a:t>
            </a:r>
            <a:r>
              <a:rPr lang="en-US" sz="1800" dirty="0"/>
              <a:t>.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Not %100 compatibility: different </a:t>
            </a:r>
            <a:r>
              <a:rPr lang="en-US" sz="1800" dirty="0"/>
              <a:t>compiler behavior and different crash-handling between </a:t>
            </a:r>
            <a:r>
              <a:rPr lang="en-US" sz="1800" dirty="0" smtClean="0"/>
              <a:t>an </a:t>
            </a:r>
            <a:r>
              <a:rPr lang="en-US" sz="1800" dirty="0"/>
              <a:t>high-end home </a:t>
            </a:r>
            <a:r>
              <a:rPr lang="en-US" sz="1800" dirty="0" err="1"/>
              <a:t>nVidia</a:t>
            </a:r>
            <a:r>
              <a:rPr lang="en-US" sz="1800" dirty="0"/>
              <a:t> chip and </a:t>
            </a:r>
            <a:r>
              <a:rPr lang="en-US" sz="1800" dirty="0" smtClean="0"/>
              <a:t>a </a:t>
            </a:r>
            <a:r>
              <a:rPr lang="en-US" sz="1800" dirty="0"/>
              <a:t>laptop Intel x3100.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Support inherent parallelization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Keep it streamlined, small and simple</a:t>
            </a:r>
          </a:p>
        </p:txBody>
      </p:sp>
    </p:spTree>
    <p:extLst>
      <p:ext uri="{BB962C8B-B14F-4D97-AF65-F5344CB8AC3E}">
        <p14:creationId xmlns:p14="http://schemas.microsoft.com/office/powerpoint/2010/main" val="23735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language design in GLSL is strongly based on ANSI C, with some C++ added.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There is a preprocessor--</a:t>
            </a:r>
            <a:r>
              <a:rPr lang="en-US" sz="2200" b="1" dirty="0"/>
              <a:t>#define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r>
              <a:rPr lang="en-US" sz="2200" dirty="0"/>
              <a:t>!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Basic types: </a:t>
            </a:r>
            <a:r>
              <a:rPr lang="en-US" sz="2200" dirty="0" err="1"/>
              <a:t>int</a:t>
            </a:r>
            <a:r>
              <a:rPr lang="en-US" sz="2200" dirty="0"/>
              <a:t>, float, </a:t>
            </a:r>
            <a:r>
              <a:rPr lang="en-US" sz="2200" dirty="0" err="1"/>
              <a:t>bool</a:t>
            </a:r>
            <a:endParaRPr lang="en-US" sz="2200" dirty="0"/>
          </a:p>
          <a:p>
            <a:pPr lvl="2">
              <a:lnSpc>
                <a:spcPct val="80000"/>
              </a:lnSpc>
            </a:pPr>
            <a:r>
              <a:rPr lang="en-US" dirty="0"/>
              <a:t>No double-precision float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Vectors and matrices are standard: </a:t>
            </a:r>
            <a:r>
              <a:rPr lang="en-US" sz="2200" b="1" dirty="0"/>
              <a:t>vec2</a:t>
            </a:r>
            <a:r>
              <a:rPr lang="en-US" sz="2200" dirty="0"/>
              <a:t>, </a:t>
            </a:r>
            <a:r>
              <a:rPr lang="en-US" sz="2200" b="1" dirty="0"/>
              <a:t>mat2</a:t>
            </a:r>
            <a:r>
              <a:rPr lang="en-US" sz="2200" dirty="0"/>
              <a:t> = 2x2; </a:t>
            </a:r>
            <a:r>
              <a:rPr lang="en-US" sz="2200" b="1" dirty="0"/>
              <a:t>vec3</a:t>
            </a:r>
            <a:r>
              <a:rPr lang="en-US" sz="2200" dirty="0"/>
              <a:t>, </a:t>
            </a:r>
            <a:r>
              <a:rPr lang="en-US" sz="2200" b="1" dirty="0"/>
              <a:t>mat3</a:t>
            </a:r>
            <a:r>
              <a:rPr lang="en-US" sz="2200" dirty="0"/>
              <a:t> = 3x3; </a:t>
            </a:r>
            <a:r>
              <a:rPr lang="en-US" sz="2200" b="1" dirty="0"/>
              <a:t>vec4</a:t>
            </a:r>
            <a:r>
              <a:rPr lang="en-US" sz="2200" dirty="0"/>
              <a:t>, </a:t>
            </a:r>
            <a:r>
              <a:rPr lang="en-US" sz="2200" b="1" dirty="0"/>
              <a:t>mat4</a:t>
            </a:r>
            <a:r>
              <a:rPr lang="en-US" sz="2200" dirty="0"/>
              <a:t> = 4x4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Texture samplers: </a:t>
            </a:r>
            <a:r>
              <a:rPr lang="en-US" sz="2200" b="1" dirty="0"/>
              <a:t>sampler1D</a:t>
            </a:r>
            <a:r>
              <a:rPr lang="en-US" sz="2200" dirty="0"/>
              <a:t>, </a:t>
            </a:r>
            <a:r>
              <a:rPr lang="en-US" sz="2200" b="1" dirty="0"/>
              <a:t>sampler2D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r>
              <a:rPr lang="en-US" sz="2200" dirty="0"/>
              <a:t> are used to sample </a:t>
            </a:r>
            <a:r>
              <a:rPr lang="en-US" sz="2200" dirty="0" err="1"/>
              <a:t>multidemensional</a:t>
            </a:r>
            <a:r>
              <a:rPr lang="en-US" sz="2200" dirty="0"/>
              <a:t> textures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New instances are built with </a:t>
            </a:r>
            <a:r>
              <a:rPr lang="en-US" sz="2200" i="1" dirty="0"/>
              <a:t>constructors</a:t>
            </a:r>
            <a:r>
              <a:rPr lang="en-US" sz="2200" dirty="0"/>
              <a:t>, </a:t>
            </a:r>
            <a:r>
              <a:rPr lang="en-US" sz="2200" dirty="0" smtClean="0"/>
              <a:t>C++ style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Functions can be declared before they are defined, and operator overloading is supported.</a:t>
            </a:r>
          </a:p>
        </p:txBody>
      </p:sp>
    </p:spTree>
    <p:extLst>
      <p:ext uri="{BB962C8B-B14F-4D97-AF65-F5344CB8AC3E}">
        <p14:creationId xmlns:p14="http://schemas.microsoft.com/office/powerpoint/2010/main" val="30195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GLSL</a:t>
            </a:r>
            <a:endParaRPr lang="zh-CN" altLang="en-US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GLSL is like C without</a:t>
            </a:r>
          </a:p>
          <a:p>
            <a:pPr lvl="1"/>
            <a:r>
              <a:rPr lang="en-US" altLang="zh-CN" smtClean="0"/>
              <a:t>Pointers</a:t>
            </a:r>
          </a:p>
          <a:p>
            <a:pPr lvl="1"/>
            <a:r>
              <a:rPr lang="en-US" altLang="zh-CN" smtClean="0"/>
              <a:t>Recursion</a:t>
            </a:r>
          </a:p>
          <a:p>
            <a:pPr lvl="1"/>
            <a:r>
              <a:rPr lang="en-US" altLang="zh-CN" smtClean="0"/>
              <a:t>Dynamic memory allocation</a:t>
            </a:r>
          </a:p>
          <a:p>
            <a:r>
              <a:rPr lang="en-US" altLang="zh-CN" smtClean="0"/>
              <a:t>GLSL is like C with</a:t>
            </a:r>
          </a:p>
          <a:p>
            <a:pPr lvl="1"/>
            <a:r>
              <a:rPr lang="en-US" altLang="zh-CN" smtClean="0"/>
              <a:t>Built-in vector, matrix and sampler types</a:t>
            </a:r>
          </a:p>
          <a:p>
            <a:pPr lvl="1"/>
            <a:r>
              <a:rPr lang="en-US" altLang="zh-CN" smtClean="0"/>
              <a:t>Constructors</a:t>
            </a:r>
          </a:p>
          <a:p>
            <a:pPr lvl="1"/>
            <a:r>
              <a:rPr lang="en-US" altLang="zh-CN" smtClean="0"/>
              <a:t>A great math library</a:t>
            </a:r>
          </a:p>
          <a:p>
            <a:pPr lvl="1"/>
            <a:r>
              <a:rPr lang="en-US" altLang="zh-CN" smtClean="0"/>
              <a:t>Input and output qualifiers</a:t>
            </a:r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5737225" y="4876800"/>
            <a:ext cx="26670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Allow us to write concise, efficient shaders.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Some differences from C/C++: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No pointers, strings, chars; no unions, enums; no bytes, shorts, longs; no unsigned.  No switch() statements.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There is no implicit casting (type promotion):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float foo = 1;</a:t>
            </a:r>
            <a:endParaRPr lang="en-US" sz="200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fails because you can’t implicitly cast </a:t>
            </a:r>
            <a:r>
              <a:rPr lang="en-US" sz="2000" b="1"/>
              <a:t>int</a:t>
            </a:r>
            <a:r>
              <a:rPr lang="en-US" sz="2000"/>
              <a:t> to </a:t>
            </a:r>
            <a:r>
              <a:rPr lang="en-US" sz="2000" b="1"/>
              <a:t>float</a:t>
            </a:r>
            <a:r>
              <a:rPr lang="en-US" sz="200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Explicit type casts are done by constructor: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vec3 foo = vec3(1.0, 2.0, 3.0);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/>
              <a:t>		</a:t>
            </a:r>
            <a:r>
              <a:rPr lang="en-US" sz="1800">
                <a:latin typeface="Courier New" panose="02070309020205020404" pitchFamily="49" charset="0"/>
              </a:rPr>
              <a:t>vec2 bar = vec2(foo);  // Drops foo.z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200"/>
              <a:t>Function parameters are labeled as </a:t>
            </a:r>
            <a:r>
              <a:rPr lang="en-US" sz="2200" b="1"/>
              <a:t>in</a:t>
            </a:r>
            <a:r>
              <a:rPr lang="en-US" sz="2200"/>
              <a:t> (default), </a:t>
            </a:r>
            <a:r>
              <a:rPr lang="en-US" sz="2200" b="1"/>
              <a:t>out</a:t>
            </a:r>
            <a:r>
              <a:rPr lang="en-US" sz="2200"/>
              <a:t>, or </a:t>
            </a:r>
            <a:r>
              <a:rPr lang="en-US" sz="2200" b="1"/>
              <a:t>inout</a:t>
            </a:r>
            <a:r>
              <a:rPr lang="en-US" sz="220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Functions are called by </a:t>
            </a:r>
            <a:r>
              <a:rPr lang="en-US" sz="2000" i="1"/>
              <a:t>value-return</a:t>
            </a:r>
            <a:r>
              <a:rPr lang="en-US" sz="2000"/>
              <a:t>, meaning that values are copied into and out of parameters at the start and end of calls.</a:t>
            </a:r>
          </a:p>
        </p:txBody>
      </p:sp>
    </p:spTree>
    <p:extLst>
      <p:ext uri="{BB962C8B-B14F-4D97-AF65-F5344CB8AC3E}">
        <p14:creationId xmlns:p14="http://schemas.microsoft.com/office/powerpoint/2010/main" val="902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6858000" y="24384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AutoShape 14"/>
          <p:cNvSpPr>
            <a:spLocks noChangeArrowheads="1"/>
          </p:cNvSpPr>
          <p:nvPr/>
        </p:nvSpPr>
        <p:spPr bwMode="auto">
          <a:xfrm>
            <a:off x="7972425" y="24384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AutoShape 10"/>
          <p:cNvSpPr>
            <a:spLocks noChangeArrowheads="1"/>
          </p:cNvSpPr>
          <p:nvPr/>
        </p:nvSpPr>
        <p:spPr bwMode="auto">
          <a:xfrm>
            <a:off x="6705600" y="3429000"/>
            <a:ext cx="1981200" cy="167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Program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GLSL API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6096000" cy="4038600"/>
          </a:xfrm>
        </p:spPr>
        <p:txBody>
          <a:bodyPr>
            <a:normAutofit lnSpcReduction="10000"/>
          </a:bodyPr>
          <a:lstStyle/>
          <a:p>
            <a:pPr marL="398463" indent="-398463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dirty="0"/>
              <a:t>To install and use a </a:t>
            </a:r>
            <a:r>
              <a:rPr lang="en-US" sz="2000" dirty="0" err="1"/>
              <a:t>shader</a:t>
            </a:r>
            <a:r>
              <a:rPr lang="en-US" sz="2000" dirty="0"/>
              <a:t> in OpenGL: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Create one or more empty </a:t>
            </a:r>
            <a:r>
              <a:rPr lang="en-US" sz="2000" i="1" dirty="0" err="1"/>
              <a:t>shader</a:t>
            </a:r>
            <a:r>
              <a:rPr lang="en-US" sz="2000" i="1" dirty="0"/>
              <a:t> objects</a:t>
            </a:r>
            <a:r>
              <a:rPr lang="en-US" sz="2000" dirty="0"/>
              <a:t> with </a:t>
            </a:r>
            <a:r>
              <a:rPr lang="en-US" sz="2000" b="1" dirty="0" err="1"/>
              <a:t>glCreateShader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Load source code, in text, into the </a:t>
            </a:r>
            <a:r>
              <a:rPr lang="en-US" sz="2000" dirty="0" err="1"/>
              <a:t>shader</a:t>
            </a:r>
            <a:r>
              <a:rPr lang="en-US" sz="2000" dirty="0"/>
              <a:t> with </a:t>
            </a:r>
            <a:r>
              <a:rPr lang="en-US" sz="2000" b="1" dirty="0" err="1"/>
              <a:t>glShaderSource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Compile the </a:t>
            </a:r>
            <a:r>
              <a:rPr lang="en-US" sz="2000" dirty="0" err="1"/>
              <a:t>shader</a:t>
            </a:r>
            <a:r>
              <a:rPr lang="en-US" sz="2000" dirty="0"/>
              <a:t> with </a:t>
            </a:r>
            <a:r>
              <a:rPr lang="en-US" sz="2000" b="1" dirty="0" err="1"/>
              <a:t>glCompileShader</a:t>
            </a:r>
            <a:r>
              <a:rPr lang="en-US" sz="2000" dirty="0"/>
              <a:t>.</a:t>
            </a:r>
          </a:p>
          <a:p>
            <a:pPr marL="796925" lvl="1" indent="-2841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1700" dirty="0"/>
              <a:t>The compiler cannot detect every program that would cause a </a:t>
            </a:r>
            <a:r>
              <a:rPr lang="en-US" sz="1700" dirty="0" smtClean="0"/>
              <a:t>crash.</a:t>
            </a:r>
            <a:endParaRPr lang="en-US" sz="1700" dirty="0"/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1900" dirty="0"/>
              <a:t>Create an empty </a:t>
            </a:r>
            <a:r>
              <a:rPr lang="en-US" sz="2000" i="1" dirty="0"/>
              <a:t>program object</a:t>
            </a:r>
            <a:r>
              <a:rPr lang="en-US" sz="2000" dirty="0"/>
              <a:t> with </a:t>
            </a:r>
            <a:r>
              <a:rPr lang="en-US" sz="2000" b="1" dirty="0" err="1"/>
              <a:t>glCreateProgram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Bind your </a:t>
            </a:r>
            <a:r>
              <a:rPr lang="en-US" sz="2000" dirty="0" err="1"/>
              <a:t>shaders</a:t>
            </a:r>
            <a:r>
              <a:rPr lang="en-US" sz="2000" dirty="0"/>
              <a:t> to the program with </a:t>
            </a:r>
            <a:r>
              <a:rPr lang="en-US" sz="2000" b="1" dirty="0" err="1"/>
              <a:t>glAttachShader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Link the program </a:t>
            </a:r>
            <a:r>
              <a:rPr lang="en-US" sz="2000" dirty="0" smtClean="0"/>
              <a:t>with </a:t>
            </a:r>
            <a:r>
              <a:rPr lang="en-US" sz="2000" b="1" dirty="0" err="1"/>
              <a:t>glLinkProgram</a:t>
            </a:r>
            <a:r>
              <a:rPr lang="en-US" sz="2000" dirty="0"/>
              <a:t>.</a:t>
            </a:r>
          </a:p>
          <a:p>
            <a:pPr marL="398463" indent="-398463">
              <a:lnSpc>
                <a:spcPct val="80000"/>
              </a:lnSpc>
              <a:buClr>
                <a:schemeClr val="tx2"/>
              </a:buClr>
              <a:buSzTx/>
              <a:buFontTx/>
              <a:buAutoNum type="arabicPeriod"/>
            </a:pPr>
            <a:r>
              <a:rPr lang="en-US" sz="2000" dirty="0"/>
              <a:t>Register your program for use with </a:t>
            </a:r>
            <a:r>
              <a:rPr lang="en-US" sz="2000" b="1" dirty="0" err="1"/>
              <a:t>glUseProgram</a:t>
            </a:r>
            <a:r>
              <a:rPr lang="en-US" sz="2000" dirty="0"/>
              <a:t>.</a:t>
            </a:r>
          </a:p>
        </p:txBody>
      </p:sp>
      <p:sp>
        <p:nvSpPr>
          <p:cNvPr id="69636" name="AutoShape 4"/>
          <p:cNvSpPr>
            <a:spLocks noChangeArrowheads="1"/>
          </p:cNvSpPr>
          <p:nvPr/>
        </p:nvSpPr>
        <p:spPr bwMode="auto">
          <a:xfrm>
            <a:off x="6553200" y="1981200"/>
            <a:ext cx="1066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Vertex</a:t>
            </a:r>
          </a:p>
          <a:p>
            <a:pPr algn="ctr"/>
            <a:r>
              <a:rPr lang="en-US"/>
              <a:t>shader</a:t>
            </a:r>
          </a:p>
        </p:txBody>
      </p:sp>
      <p:sp>
        <p:nvSpPr>
          <p:cNvPr id="69637" name="AutoShape 5"/>
          <p:cNvSpPr>
            <a:spLocks noChangeArrowheads="1"/>
          </p:cNvSpPr>
          <p:nvPr/>
        </p:nvSpPr>
        <p:spPr bwMode="auto">
          <a:xfrm>
            <a:off x="7696200" y="1981200"/>
            <a:ext cx="1066800" cy="1066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Fragment</a:t>
            </a:r>
          </a:p>
          <a:p>
            <a:pPr algn="ctr"/>
            <a:r>
              <a:rPr lang="en-US"/>
              <a:t>shader</a:t>
            </a:r>
          </a:p>
        </p:txBody>
      </p:sp>
      <p:sp>
        <p:nvSpPr>
          <p:cNvPr id="69638" name="AutoShape 6"/>
          <p:cNvSpPr>
            <a:spLocks noChangeArrowheads="1"/>
          </p:cNvSpPr>
          <p:nvPr/>
        </p:nvSpPr>
        <p:spPr bwMode="auto">
          <a:xfrm>
            <a:off x="7086600" y="35814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Compiler</a:t>
            </a:r>
          </a:p>
        </p:txBody>
      </p:sp>
      <p:sp>
        <p:nvSpPr>
          <p:cNvPr id="69641" name="AutoShape 9"/>
          <p:cNvSpPr>
            <a:spLocks noChangeArrowheads="1"/>
          </p:cNvSpPr>
          <p:nvPr/>
        </p:nvSpPr>
        <p:spPr bwMode="auto">
          <a:xfrm>
            <a:off x="6705600" y="5410200"/>
            <a:ext cx="1981200" cy="685800"/>
          </a:xfrm>
          <a:prstGeom prst="flowChartMagneticDrum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OpenGL</a:t>
            </a:r>
          </a:p>
        </p:txBody>
      </p:sp>
      <p:sp>
        <p:nvSpPr>
          <p:cNvPr id="69640" name="AutoShape 8"/>
          <p:cNvSpPr>
            <a:spLocks noChangeArrowheads="1"/>
          </p:cNvSpPr>
          <p:nvPr/>
        </p:nvSpPr>
        <p:spPr bwMode="auto">
          <a:xfrm>
            <a:off x="7086600" y="4572000"/>
            <a:ext cx="1143000" cy="990600"/>
          </a:xfrm>
          <a:prstGeom prst="downArrowCallout">
            <a:avLst>
              <a:gd name="adj1" fmla="val 28846"/>
              <a:gd name="adj2" fmla="val 28846"/>
              <a:gd name="adj3" fmla="val 16667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7151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Process Overview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3" y="1519706"/>
            <a:ext cx="5952993" cy="484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such artifacts, we render to an invisible buffer and show that buffer only when drawing is complete</a:t>
            </a:r>
          </a:p>
          <a:p>
            <a:pPr lvl="1"/>
            <a:r>
              <a:rPr lang="en-US" dirty="0" smtClean="0"/>
              <a:t>Windowed more requires a copy: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31092"/>
            <a:ext cx="41148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62400" y="6031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>
                <a:solidFill>
                  <a:srgbClr val="0E002D"/>
                </a:solidFill>
              </a:rPr>
              <a:t>Process Overview</a:t>
            </a:r>
          </a:p>
        </p:txBody>
      </p:sp>
      <p:sp>
        <p:nvSpPr>
          <p:cNvPr id="23555" name="Rectangle 2"/>
          <p:cNvSpPr>
            <a:spLocks/>
          </p:cNvSpPr>
          <p:nvPr/>
        </p:nvSpPr>
        <p:spPr bwMode="auto">
          <a:xfrm>
            <a:off x="464344" y="2245816"/>
            <a:ext cx="8367117" cy="6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>
              <a:spcBef>
                <a:spcPts val="844"/>
              </a:spcBef>
            </a:pPr>
            <a:r>
              <a:rPr lang="en-US" sz="1687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void glShaderSource(GLuint shader, int numOfStrings, const char **strings, int *lenOfStrings);</a:t>
            </a:r>
          </a:p>
          <a:p>
            <a:pPr eaLnBrk="1" hangingPunct="1">
              <a:spcBef>
                <a:spcPts val="844"/>
              </a:spcBef>
            </a:pPr>
            <a:endParaRPr lang="en-US" sz="1687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23556" name="Rectangle 3"/>
          <p:cNvSpPr>
            <a:spLocks/>
          </p:cNvSpPr>
          <p:nvPr/>
        </p:nvSpPr>
        <p:spPr bwMode="auto">
          <a:xfrm>
            <a:off x="1089422" y="2973586"/>
            <a:ext cx="7661672" cy="275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57200" indent="-3175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457200" algn="l"/>
              </a:tabLs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shader – the handler to the shader.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numOfStrings – the number of strings in the array.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strings – the array of strings.</a:t>
            </a:r>
          </a:p>
          <a:p>
            <a:pPr algn="l" eaLnBrk="1" hangingPunct="1">
              <a:buClr>
                <a:srgbClr val="0E002D"/>
              </a:buClr>
              <a:buSzPct val="100000"/>
              <a:buFont typeface="Times" panose="02020603050405020304" pitchFamily="18" charset="0"/>
              <a:buChar char="•"/>
            </a:pPr>
            <a:r>
              <a:rPr lang="en-US" sz="253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lenOfStrings – an array with the length of each string, or NULL, meaning that the strings are NULL terminated.</a:t>
            </a:r>
          </a:p>
          <a:p>
            <a:pPr eaLnBrk="1" hangingPunct="1"/>
            <a:endParaRPr lang="en-US" sz="2531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2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/>
          </p:cNvSpPr>
          <p:nvPr/>
        </p:nvSpPr>
        <p:spPr bwMode="auto">
          <a:xfrm>
            <a:off x="1300766" y="103031"/>
            <a:ext cx="6697014" cy="666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void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setShaders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 {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char *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,*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v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(GL_VERTEX_SHADER);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(GL_FRAGMENT_SHADER);	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toon.vert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textFileRead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("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toon.frag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");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const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char *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(v, 1, &amp;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vv,NULL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glShaderSource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(f, 1, &amp;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ff,NULL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free(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vs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);free(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fs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(v);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glCompileShader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(f);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p = 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glCreateProgram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p,v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glAttachShader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p,f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);</a:t>
            </a:r>
          </a:p>
          <a:p>
            <a:pPr algn="l" eaLnBrk="1" hangingPunct="1"/>
            <a:endParaRPr lang="en-US" sz="14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glLinkProgram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</a:t>
            </a:r>
            <a:r>
              <a:rPr lang="en-US" sz="14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glUseProgram</a:t>
            </a:r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(p);</a:t>
            </a:r>
          </a:p>
          <a:p>
            <a:pPr algn="l" eaLnBrk="1" hangingPunct="1"/>
            <a:r>
              <a:rPr lang="en-US" sz="1400" b="1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}</a:t>
            </a:r>
          </a:p>
          <a:p>
            <a:pPr eaLnBrk="1" hangingPunct="1"/>
            <a:endParaRPr lang="en-US" sz="1266" dirty="0">
              <a:solidFill>
                <a:schemeClr val="tx2"/>
              </a:solidFill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Debugging</a:t>
            </a:r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986331" y="2002338"/>
            <a:ext cx="7285649" cy="194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Is </a:t>
            </a: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hard</a:t>
            </a:r>
          </a:p>
          <a:p>
            <a:pPr marL="1200150" lvl="1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no 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printf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 </a:t>
            </a:r>
            <a:endParaRPr lang="en-US" sz="2531" dirty="0" smtClean="0">
              <a:solidFill>
                <a:schemeClr val="tx1"/>
              </a:solidFill>
              <a:ea typeface="Hoefler Text" charset="0"/>
              <a:cs typeface="Hoefler Text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 smtClean="0">
                <a:solidFill>
                  <a:schemeClr val="tx1"/>
                </a:solidFill>
                <a:ea typeface="Hoefler Text" charset="0"/>
                <a:cs typeface="Hoefler Text" charset="0"/>
              </a:rPr>
              <a:t>There are functions 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to test compilation &amp; linking</a:t>
            </a:r>
          </a:p>
          <a:p>
            <a:pPr marL="1200150" lvl="1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e.g.</a:t>
            </a:r>
          </a:p>
          <a:p>
            <a:pPr eaLnBrk="1" hangingPunct="1"/>
            <a:endParaRPr lang="en-US" sz="2531" dirty="0">
              <a:solidFill>
                <a:schemeClr val="tx1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1584102" y="3737074"/>
            <a:ext cx="6687878" cy="6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>
              <a:spcBef>
                <a:spcPts val="844"/>
              </a:spcBef>
            </a:pP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void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glGetShaderiv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(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GLuint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object,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GLenum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type, 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int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 *</a:t>
            </a:r>
            <a:r>
              <a:rPr lang="en-US" sz="2000" dirty="0" err="1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param</a:t>
            </a:r>
            <a:r>
              <a:rPr lang="en-US" sz="2000" dirty="0">
                <a:solidFill>
                  <a:srgbClr val="0E002D"/>
                </a:solidFill>
                <a:latin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);</a:t>
            </a:r>
          </a:p>
          <a:p>
            <a:pPr eaLnBrk="1" hangingPunct="1">
              <a:spcBef>
                <a:spcPts val="844"/>
              </a:spcBef>
            </a:pPr>
            <a:endParaRPr lang="en-US" sz="2000" dirty="0">
              <a:solidFill>
                <a:srgbClr val="0E002D"/>
              </a:solidFill>
              <a:ea typeface="Hoefler Text" charset="0"/>
              <a:cs typeface="Hoefler Text" charset="0"/>
            </a:endParaRPr>
          </a:p>
        </p:txBody>
      </p:sp>
      <p:sp>
        <p:nvSpPr>
          <p:cNvPr id="40964" name="Rectangle 4"/>
          <p:cNvSpPr>
            <a:spLocks/>
          </p:cNvSpPr>
          <p:nvPr/>
        </p:nvSpPr>
        <p:spPr bwMode="auto">
          <a:xfrm>
            <a:off x="986331" y="4665934"/>
            <a:ext cx="7397815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Can fetch an ‘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infoLog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’ to get more about errors</a:t>
            </a:r>
          </a:p>
        </p:txBody>
      </p:sp>
    </p:spTree>
    <p:extLst>
      <p:ext uri="{BB962C8B-B14F-4D97-AF65-F5344CB8AC3E}">
        <p14:creationId xmlns:p14="http://schemas.microsoft.com/office/powerpoint/2010/main" val="37802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endParaRPr lang="zh-CN" altLang="en-US" sz="450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 smtClean="0"/>
          </a:p>
        </p:txBody>
      </p:sp>
      <p:grpSp>
        <p:nvGrpSpPr>
          <p:cNvPr id="7172" name="Group 18"/>
          <p:cNvGrpSpPr>
            <a:grpSpLocks/>
          </p:cNvGrpSpPr>
          <p:nvPr/>
        </p:nvGrpSpPr>
        <p:grpSpPr bwMode="auto">
          <a:xfrm>
            <a:off x="1524000" y="2590800"/>
            <a:ext cx="5829300" cy="2632075"/>
            <a:chOff x="288" y="1824"/>
            <a:chExt cx="3792" cy="1776"/>
          </a:xfrm>
        </p:grpSpPr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1392" y="30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2112" y="2496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288" y="2928"/>
              <a:ext cx="1130" cy="23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Streaming input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3526" y="2928"/>
              <a:ext cx="554" cy="23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Output</a:t>
              </a:r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598" y="1824"/>
              <a:ext cx="1813" cy="249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Uniform (constant) input</a:t>
              </a:r>
            </a:p>
          </p:txBody>
        </p:sp>
        <p:sp>
          <p:nvSpPr>
            <p:cNvPr id="7178" name="Line 10"/>
            <p:cNvSpPr>
              <a:spLocks noChangeShapeType="1"/>
            </p:cNvSpPr>
            <p:nvPr/>
          </p:nvSpPr>
          <p:spPr bwMode="auto">
            <a:xfrm>
              <a:off x="3120" y="30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Line 11"/>
            <p:cNvSpPr>
              <a:spLocks noChangeShapeType="1"/>
            </p:cNvSpPr>
            <p:nvPr/>
          </p:nvSpPr>
          <p:spPr bwMode="auto">
            <a:xfrm>
              <a:off x="2448" y="20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Text Box 13"/>
            <p:cNvSpPr txBox="1">
              <a:spLocks noChangeArrowheads="1"/>
            </p:cNvSpPr>
            <p:nvPr/>
          </p:nvSpPr>
          <p:spPr bwMode="auto">
            <a:xfrm>
              <a:off x="2112" y="2787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81" name="Text Box 14"/>
            <p:cNvSpPr txBox="1">
              <a:spLocks noChangeArrowheads="1"/>
            </p:cNvSpPr>
            <p:nvPr/>
          </p:nvSpPr>
          <p:spPr bwMode="auto">
            <a:xfrm>
              <a:off x="2112" y="3072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  <p:sp>
          <p:nvSpPr>
            <p:cNvPr id="7182" name="Text Box 15"/>
            <p:cNvSpPr txBox="1">
              <a:spLocks noChangeArrowheads="1"/>
            </p:cNvSpPr>
            <p:nvPr/>
          </p:nvSpPr>
          <p:spPr bwMode="auto">
            <a:xfrm>
              <a:off x="2112" y="3363"/>
              <a:ext cx="768" cy="23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/>
                <a:t>Shader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8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 sz="4500" smtClean="0"/>
              <a:t>/ </a:t>
            </a:r>
            <a:r>
              <a:rPr lang="en-US" altLang="zh-CN" sz="450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endParaRPr lang="zh-CN" altLang="en-US" sz="4500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533400" y="2590800"/>
            <a:ext cx="8458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#version</a:t>
            </a:r>
            <a:r>
              <a:rPr lang="en-US" altLang="zh-CN" sz="1400" dirty="0">
                <a:latin typeface="Courier New" panose="02070309020205020404" pitchFamily="49" charset="0"/>
              </a:rPr>
              <a:t> 330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uniform mat4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u_ModelView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 vec3</a:t>
            </a:r>
            <a:r>
              <a:rPr lang="en-US" altLang="zh-CN" sz="1400" dirty="0">
                <a:latin typeface="Courier New" panose="02070309020205020404" pitchFamily="49" charset="0"/>
              </a:rPr>
              <a:t> Position;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 vec3</a:t>
            </a:r>
            <a:r>
              <a:rPr lang="en-US" altLang="zh-CN" sz="1400" dirty="0">
                <a:latin typeface="Courier New" panose="02070309020205020404" pitchFamily="49" charset="0"/>
              </a:rPr>
              <a:t> Color;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out vec3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fs_Color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 main(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fs_Color</a:t>
            </a:r>
            <a:r>
              <a:rPr lang="en-US" altLang="zh-CN" sz="1400" dirty="0">
                <a:latin typeface="Courier New" panose="02070309020205020404" pitchFamily="49" charset="0"/>
              </a:rPr>
              <a:t> = Color;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gl_Position</a:t>
            </a:r>
            <a:r>
              <a:rPr lang="en-US" altLang="zh-CN" sz="1400" dirty="0">
                <a:latin typeface="Courier New" panose="02070309020205020404" pitchFamily="49" charset="0"/>
              </a:rPr>
              <a:t> = </a:t>
            </a:r>
            <a:r>
              <a:rPr lang="en-US" altLang="zh-CN" sz="1400" dirty="0" err="1">
                <a:latin typeface="Courier New" panose="02070309020205020404" pitchFamily="49" charset="0"/>
              </a:rPr>
              <a:t>u_ModelView</a:t>
            </a:r>
            <a:r>
              <a:rPr lang="en-US" altLang="zh-CN" sz="1400" dirty="0">
                <a:latin typeface="Courier New" panose="02070309020205020404" pitchFamily="49" charset="0"/>
              </a:rPr>
              <a:t> *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vec4</a:t>
            </a:r>
            <a:r>
              <a:rPr lang="en-US" altLang="zh-CN" sz="1400" dirty="0">
                <a:latin typeface="Courier New" panose="02070309020205020404" pitchFamily="49" charset="0"/>
              </a:rPr>
              <a:t>(Position, 1.0);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0750" y="2428875"/>
            <a:ext cx="3862388" cy="64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en-US" altLang="zh-CN">
                <a:solidFill>
                  <a:srgbClr val="000000"/>
                </a:solidFill>
              </a:rPr>
              <a:t>: shader input constant across </a:t>
            </a:r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glDraw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30750" y="3276600"/>
            <a:ext cx="3862388" cy="64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</a:rPr>
              <a:t>: shader input varies per vertex attribute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30750" y="4210050"/>
            <a:ext cx="3862388" cy="3238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zh-CN">
                <a:solidFill>
                  <a:srgbClr val="000000"/>
                </a:solidFill>
              </a:rPr>
              <a:t>: shader output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直接箭头连接符 10"/>
          <p:cNvCxnSpPr>
            <a:stCxn id="7" idx="1"/>
          </p:cNvCxnSpPr>
          <p:nvPr/>
        </p:nvCxnSpPr>
        <p:spPr>
          <a:xfrm flipH="1">
            <a:off x="2743200" y="2752725"/>
            <a:ext cx="1987550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1"/>
          </p:cNvCxnSpPr>
          <p:nvPr/>
        </p:nvCxnSpPr>
        <p:spPr>
          <a:xfrm flipH="1">
            <a:off x="2286000" y="3600450"/>
            <a:ext cx="244475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</p:cNvCxnSpPr>
          <p:nvPr/>
        </p:nvCxnSpPr>
        <p:spPr>
          <a:xfrm flipH="1" flipV="1">
            <a:off x="2590800" y="4114800"/>
            <a:ext cx="2139950" cy="257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</a:t>
            </a:r>
            <a:endParaRPr lang="zh-CN" altLang="en-US" smtClean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GLSL has a preprocesssor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All Shaders have main() </a:t>
            </a:r>
          </a:p>
          <a:p>
            <a:endParaRPr lang="zh-CN" altLang="en-US" smtClean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914400" y="2133600"/>
            <a:ext cx="297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#version</a:t>
            </a:r>
            <a:r>
              <a:rPr lang="en-US" altLang="zh-CN" sz="1400" dirty="0">
                <a:latin typeface="Courier New" panose="02070309020205020404" pitchFamily="49" charset="0"/>
              </a:rPr>
              <a:t> 330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ifdef</a:t>
            </a:r>
            <a:r>
              <a:rPr lang="en-US" altLang="zh-CN" sz="1400" dirty="0">
                <a:latin typeface="Courier New" panose="02070309020205020404" pitchFamily="49" charset="0"/>
              </a:rPr>
              <a:t> FAST_EXACT_METHOD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FastExact</a:t>
            </a:r>
            <a:r>
              <a:rPr lang="en-US" altLang="zh-CN" sz="1400" dirty="0">
                <a:latin typeface="Courier New" panose="020703090202050204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#else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 err="1">
                <a:latin typeface="Courier New" panose="02070309020205020404" pitchFamily="49" charset="0"/>
              </a:rPr>
              <a:t>SlowApproximate</a:t>
            </a:r>
            <a:r>
              <a:rPr lang="en-US" altLang="zh-CN" sz="1400" dirty="0">
                <a:latin typeface="Courier New" panose="020703090202050204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#</a:t>
            </a:r>
            <a:r>
              <a:rPr lang="en-US" altLang="zh-CN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endif</a:t>
            </a: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... many others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914400" y="4800600"/>
            <a:ext cx="2133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 main(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487" y="365126"/>
            <a:ext cx="8141863" cy="1325563"/>
          </a:xfrm>
        </p:spPr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Vertex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487" y="1825625"/>
            <a:ext cx="857733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main(void) {    </a:t>
            </a:r>
            <a:endParaRPr lang="en-US" sz="2100" b="1" dirty="0" smtClean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21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=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gl_ModelViewProjectionMatrix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21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</a:t>
            </a:r>
            <a:r>
              <a:rPr lang="en-US" dirty="0"/>
              <a:t>Fragment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3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23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gl_FragColor</a:t>
            </a: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23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vec4(0.4,0.6,0.8, </a:t>
            </a: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3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84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Vertex Shader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998913"/>
            <a:ext cx="8229600" cy="213201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Input to a vertex </a:t>
            </a:r>
            <a:r>
              <a:rPr lang="en-US" sz="2000" dirty="0" err="1"/>
              <a:t>shader</a:t>
            </a:r>
            <a:r>
              <a:rPr lang="en-US" sz="2000" dirty="0"/>
              <a:t>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Per vertex attributes: e.g. </a:t>
            </a:r>
            <a:r>
              <a:rPr lang="en-US" sz="1800" dirty="0" err="1"/>
              <a:t>glVertex</a:t>
            </a:r>
            <a:r>
              <a:rPr lang="en-US" sz="1800" dirty="0"/>
              <a:t>, </a:t>
            </a:r>
            <a:r>
              <a:rPr lang="en-US" sz="1800" dirty="0" err="1"/>
              <a:t>gl_Normal</a:t>
            </a:r>
            <a:r>
              <a:rPr lang="en-US" sz="1800" dirty="0"/>
              <a:t>, </a:t>
            </a:r>
            <a:r>
              <a:rPr lang="en-US" sz="1800" dirty="0" err="1"/>
              <a:t>gl_Color</a:t>
            </a:r>
            <a:r>
              <a:rPr lang="en-US" sz="1800" dirty="0"/>
              <a:t>, …, and user defined.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OpenGL states and user defined uniform variables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Output from a vertex </a:t>
            </a:r>
            <a:r>
              <a:rPr lang="en-US" sz="2000" dirty="0" err="1"/>
              <a:t>shader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1800" dirty="0" err="1"/>
              <a:t>gl_Position</a:t>
            </a:r>
            <a:r>
              <a:rPr lang="en-US" sz="1800" dirty="0"/>
              <a:t>: coordinates in the canonic space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Other values to be interpolated during rasterization into fragment </a:t>
            </a:r>
            <a:r>
              <a:rPr lang="en-US" sz="1800" dirty="0" err="1"/>
              <a:t>valuces</a:t>
            </a:r>
            <a:r>
              <a:rPr lang="en-US" sz="1800" dirty="0"/>
              <a:t>, e.g. </a:t>
            </a:r>
            <a:r>
              <a:rPr lang="en-US" sz="1800" dirty="0" err="1"/>
              <a:t>gl_FrontColor</a:t>
            </a:r>
            <a:r>
              <a:rPr lang="en-US" sz="1800" dirty="0"/>
              <a:t> </a:t>
            </a:r>
          </a:p>
        </p:txBody>
      </p:sp>
      <p:pic>
        <p:nvPicPr>
          <p:cNvPr id="23757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719263"/>
            <a:ext cx="4572000" cy="20796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9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Fragment Shader Execution Model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998913"/>
            <a:ext cx="8229600" cy="2132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Input to a fragment </a:t>
            </a:r>
            <a:r>
              <a:rPr lang="en-US" sz="2200" dirty="0" err="1"/>
              <a:t>shader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Interpolated values from the rasterizer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OpenGL states and user defined uniform variables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Output of a fragment </a:t>
            </a:r>
            <a:r>
              <a:rPr lang="en-US" sz="2200" dirty="0" err="1"/>
              <a:t>shader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Pixel values to be processed by pixel tests and written to the frame buffer, e.g. </a:t>
            </a:r>
            <a:r>
              <a:rPr lang="en-US" sz="2000" dirty="0" err="1"/>
              <a:t>gl_FragColor</a:t>
            </a:r>
            <a:r>
              <a:rPr lang="en-US" sz="2000" dirty="0"/>
              <a:t>, </a:t>
            </a:r>
            <a:r>
              <a:rPr lang="en-US" sz="2000" dirty="0" err="1"/>
              <a:t>gl_FragDepth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3962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000250"/>
            <a:ext cx="4757738" cy="17827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Buffering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fullscreen</a:t>
            </a:r>
            <a:r>
              <a:rPr lang="en-US" dirty="0" smtClean="0"/>
              <a:t> mode, only the video pointer is flipped: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 descr="Image result for double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0"/>
            <a:ext cx="3352800" cy="38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3220" y="6031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Data Types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490774"/>
            <a:ext cx="7886700" cy="4974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scalar types: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, float,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bool</a:t>
            </a:r>
            <a:endParaRPr lang="en-US" sz="21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No implicit conversion between types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Vectors: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Float: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vec2, vec3, vec4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</a:t>
            </a:r>
            <a:r>
              <a:rPr lang="en-US" sz="2000" dirty="0" err="1"/>
              <a:t>int</a:t>
            </a:r>
            <a:r>
              <a:rPr lang="en-US" sz="2000" dirty="0"/>
              <a:t>: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ivec</a:t>
            </a:r>
            <a:r>
              <a:rPr lang="en-US" sz="2000" dirty="0"/>
              <a:t> and </a:t>
            </a:r>
            <a:r>
              <a:rPr lang="en-US" sz="2000" dirty="0" err="1"/>
              <a:t>bool</a:t>
            </a:r>
            <a:r>
              <a:rPr lang="en-US" sz="2000" dirty="0"/>
              <a:t>: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bvec</a:t>
            </a: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/>
              <a:t>C++ style constructors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a = vec3(1.0, 2.0, 3.0)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vec2 b = vec2(a)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100" dirty="0"/>
              <a:t>Matrices (only float) : 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mat2, mat3, mat4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Stored by columns order (OpenGL convention)</a:t>
            </a:r>
          </a:p>
          <a:p>
            <a:pPr lvl="1">
              <a:lnSpc>
                <a:spcPct val="9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mat2 m = mat2(1.0, 2.0, 3.0, 4.0);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Standard referencing m[column][row]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is the value of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m[0][1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]</a:t>
            </a:r>
            <a:r>
              <a:rPr lang="en-US" sz="2000" dirty="0" smtClean="0"/>
              <a:t>?</a:t>
            </a:r>
          </a:p>
          <a:p>
            <a:r>
              <a:rPr lang="en-US" dirty="0" smtClean="0"/>
              <a:t>Qualifiers: </a:t>
            </a:r>
            <a:r>
              <a:rPr lang="en-US" sz="21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sz="2100" b="1" dirty="0">
                <a:solidFill>
                  <a:srgbClr val="0000FF"/>
                </a:solidFill>
                <a:latin typeface="Courier New" panose="02070309020205020404" pitchFamily="49" charset="0"/>
              </a:rPr>
              <a:t>, attribute, uniform, varying</a:t>
            </a:r>
          </a:p>
        </p:txBody>
      </p:sp>
    </p:spTree>
    <p:extLst>
      <p:ext uri="{BB962C8B-B14F-4D97-AF65-F5344CB8AC3E}">
        <p14:creationId xmlns:p14="http://schemas.microsoft.com/office/powerpoint/2010/main" val="23397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Qualifiers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GLSL has many of the same qualifiers such as </a:t>
            </a:r>
            <a:r>
              <a:rPr lang="en-US" sz="2800" b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sz="2800"/>
              <a:t> as C/C++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The declaration is of a compile time constant </a:t>
            </a:r>
            <a:endParaRPr lang="en-US" sz="2300"/>
          </a:p>
          <a:p>
            <a:pPr>
              <a:lnSpc>
                <a:spcPct val="80000"/>
              </a:lnSpc>
            </a:pPr>
            <a:r>
              <a:rPr lang="en-US" sz="2800"/>
              <a:t>Need others due to the nature of the execution model</a:t>
            </a:r>
          </a:p>
          <a:p>
            <a:pPr lvl="1">
              <a:lnSpc>
                <a:spcPct val="80000"/>
              </a:lnSpc>
            </a:pPr>
            <a:r>
              <a:rPr lang="en-US"/>
              <a:t>attribute</a:t>
            </a:r>
          </a:p>
          <a:p>
            <a:pPr lvl="1">
              <a:lnSpc>
                <a:spcPct val="80000"/>
              </a:lnSpc>
            </a:pPr>
            <a:r>
              <a:rPr lang="en-US"/>
              <a:t>uniform</a:t>
            </a:r>
          </a:p>
          <a:p>
            <a:pPr lvl="1">
              <a:lnSpc>
                <a:spcPct val="80000"/>
              </a:lnSpc>
            </a:pPr>
            <a:r>
              <a:rPr lang="en-US"/>
              <a:t>varying</a:t>
            </a:r>
          </a:p>
          <a:p>
            <a:pPr>
              <a:lnSpc>
                <a:spcPct val="80000"/>
              </a:lnSpc>
            </a:pPr>
            <a:r>
              <a:rPr lang="en-US"/>
              <a:t>Qualifiers used for function calls</a:t>
            </a:r>
          </a:p>
          <a:p>
            <a:pPr lvl="1">
              <a:lnSpc>
                <a:spcPct val="80000"/>
              </a:lnSpc>
            </a:pPr>
            <a:r>
              <a:rPr lang="en-US"/>
              <a:t>in, out, inout</a:t>
            </a:r>
          </a:p>
        </p:txBody>
      </p:sp>
    </p:spTree>
    <p:extLst>
      <p:ext uri="{BB962C8B-B14F-4D97-AF65-F5344CB8AC3E}">
        <p14:creationId xmlns:p14="http://schemas.microsoft.com/office/powerpoint/2010/main" val="32732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Qualifier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00" dirty="0"/>
              <a:t>Global variables that change per vertex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Only are used in vertex </a:t>
            </a:r>
            <a:r>
              <a:rPr lang="en-US" sz="1900" dirty="0" err="1"/>
              <a:t>shaders</a:t>
            </a:r>
            <a:r>
              <a:rPr lang="en-US" sz="1900" dirty="0"/>
              <a:t> and read-only.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Pass values from the application to vertex </a:t>
            </a:r>
            <a:r>
              <a:rPr lang="en-US" sz="1900" dirty="0" err="1"/>
              <a:t>shaders</a:t>
            </a:r>
            <a:r>
              <a:rPr lang="en-US" sz="1900" dirty="0"/>
              <a:t>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Number is limited, e.g. 32 (hardware-dependent)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Examples: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Built in (OpenGL state variables)</a:t>
            </a: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gl_Color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gl_SecondaryColor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gl_MultiTexCoordn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gl_FogCoord</a:t>
            </a:r>
            <a:endParaRPr lang="en-US" sz="16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User defined in vertex </a:t>
            </a:r>
            <a:r>
              <a:rPr lang="en-US" sz="2000" dirty="0" err="1"/>
              <a:t>shader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attribute float temperature;</a:t>
            </a:r>
          </a:p>
          <a:p>
            <a:pPr lvl="2">
              <a:lnSpc>
                <a:spcPct val="8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attribute vec3 velocity;</a:t>
            </a:r>
          </a:p>
        </p:txBody>
      </p:sp>
    </p:spTree>
    <p:extLst>
      <p:ext uri="{BB962C8B-B14F-4D97-AF65-F5344CB8AC3E}">
        <p14:creationId xmlns:p14="http://schemas.microsoft.com/office/powerpoint/2010/main" val="16860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Qualifier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Global variables that change less often, e.g. per primitive or object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be used in both vertex and fragment shader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Read-only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passed from the OpenGL application to the shaders.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may not be set inside </a:t>
            </a:r>
            <a:r>
              <a:rPr lang="en-US" sz="2000" b="1">
                <a:latin typeface="Courier New" panose="02070309020205020404" pitchFamily="49" charset="0"/>
              </a:rPr>
              <a:t>glBegin</a:t>
            </a:r>
            <a:r>
              <a:rPr lang="en-US" sz="2000"/>
              <a:t> and </a:t>
            </a:r>
            <a:r>
              <a:rPr lang="en-US" sz="2000" b="1">
                <a:latin typeface="Courier New" panose="02070309020205020404" pitchFamily="49" charset="0"/>
              </a:rPr>
              <a:t>glEnd </a:t>
            </a:r>
            <a:r>
              <a:rPr lang="en-US" sz="2000"/>
              <a:t>block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Number is limited, but a lot more than attribute variables</a:t>
            </a:r>
          </a:p>
          <a:p>
            <a:pPr>
              <a:lnSpc>
                <a:spcPct val="90000"/>
              </a:lnSpc>
            </a:pPr>
            <a:r>
              <a:rPr lang="en-US" sz="2100"/>
              <a:t>Built-in uniforms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gl_ModelViewMatrix;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gl_ProjectionMatrix;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gl_ModelViewProjectionMatrix;</a:t>
            </a:r>
          </a:p>
          <a:p>
            <a:pPr lvl="1">
              <a:lnSpc>
                <a:spcPct val="90000"/>
              </a:lnSpc>
            </a:pPr>
            <a:r>
              <a:rPr lang="en-US" sz="2000" b="1">
                <a:latin typeface="Courier New" panose="02070309020205020404" pitchFamily="49" charset="0"/>
              </a:rPr>
              <a:t>uniform mat4 gl_TextureMatrix[n];</a:t>
            </a:r>
          </a:p>
        </p:txBody>
      </p:sp>
    </p:spTree>
    <p:extLst>
      <p:ext uri="{BB962C8B-B14F-4D97-AF65-F5344CB8AC3E}">
        <p14:creationId xmlns:p14="http://schemas.microsoft.com/office/powerpoint/2010/main" val="37025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Built-in uniforms</a:t>
            </a:r>
          </a:p>
          <a:p>
            <a:pPr lvl="1">
              <a:lnSpc>
                <a:spcPct val="80000"/>
              </a:lnSpc>
            </a:pPr>
            <a:r>
              <a:rPr lang="en-US" sz="2200" b="1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 lvl="1">
              <a:lnSpc>
                <a:spcPct val="80000"/>
              </a:lnSpc>
            </a:pPr>
            <a:r>
              <a:rPr lang="en-US" sz="2200" b="1">
                <a:latin typeface="Courier New" panose="02070309020205020404" pitchFamily="49" charset="0"/>
              </a:rPr>
              <a:t>gl_LightSourceParameters</a:t>
            </a:r>
            <a:r>
              <a:rPr lang="en-US" sz="2200"/>
              <a:t> is a built-in struct describing OpenGL light sources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…</a:t>
            </a:r>
          </a:p>
          <a:p>
            <a:pPr>
              <a:lnSpc>
                <a:spcPct val="80000"/>
              </a:lnSpc>
            </a:pPr>
            <a:r>
              <a:rPr lang="en-US" sz="2600"/>
              <a:t>User-defined uniforms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Used to pass information to shader such as the bounding box of a primitive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Example:</a:t>
            </a:r>
          </a:p>
          <a:p>
            <a:pPr lvl="2">
              <a:lnSpc>
                <a:spcPct val="80000"/>
              </a:lnSpc>
            </a:pPr>
            <a:r>
              <a:rPr lang="en-US" sz="2100" b="1">
                <a:solidFill>
                  <a:srgbClr val="0000FF"/>
                </a:solidFill>
                <a:latin typeface="Courier New" panose="02070309020205020404" pitchFamily="49" charset="0"/>
              </a:rPr>
              <a:t>uniform float myCurrentTime;</a:t>
            </a:r>
          </a:p>
          <a:p>
            <a:pPr lvl="2">
              <a:lnSpc>
                <a:spcPct val="80000"/>
              </a:lnSpc>
            </a:pPr>
            <a:r>
              <a:rPr lang="en-US" sz="2100" b="1">
                <a:solidFill>
                  <a:srgbClr val="0000FF"/>
                </a:solidFill>
                <a:latin typeface="Courier New" panose="02070309020205020404" pitchFamily="49" charset="0"/>
              </a:rPr>
              <a:t>uniform vec4 myAmbient;</a:t>
            </a:r>
          </a:p>
          <a:p>
            <a:pPr>
              <a:lnSpc>
                <a:spcPct val="80000"/>
              </a:lnSpc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7292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Varying Qualifier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900" dirty="0"/>
              <a:t>Used for passing interpolated data between a vertex </a:t>
            </a:r>
            <a:r>
              <a:rPr lang="en-US" sz="1900" dirty="0" err="1"/>
              <a:t>shader</a:t>
            </a:r>
            <a:r>
              <a:rPr lang="en-US" sz="1900" dirty="0"/>
              <a:t> and a fragment </a:t>
            </a:r>
            <a:r>
              <a:rPr lang="en-US" sz="1900" dirty="0" err="1"/>
              <a:t>shader</a:t>
            </a:r>
            <a:r>
              <a:rPr lang="en-US" sz="1900" dirty="0"/>
              <a:t>. 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Available for writing in the vertex </a:t>
            </a:r>
            <a:r>
              <a:rPr lang="en-US" sz="1700" dirty="0" err="1"/>
              <a:t>shader</a:t>
            </a:r>
            <a:r>
              <a:rPr lang="en-US" sz="17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read-only in a fragment </a:t>
            </a:r>
            <a:r>
              <a:rPr lang="en-US" sz="1700" dirty="0" err="1"/>
              <a:t>shader</a:t>
            </a:r>
            <a:r>
              <a:rPr lang="en-US" sz="1700" dirty="0"/>
              <a:t>. 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Automatically interpolated by the rasterizer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Built in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Vertex colors: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// vertex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gl_BackColor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// vertex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gl_Color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  // fragment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Texture coordinates: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</a:t>
            </a:r>
            <a:r>
              <a:rPr lang="en-US" sz="1700" dirty="0"/>
              <a:t>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gl_TexCoord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[];//both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…</a:t>
            </a:r>
          </a:p>
          <a:p>
            <a:pPr>
              <a:lnSpc>
                <a:spcPct val="80000"/>
              </a:lnSpc>
            </a:pPr>
            <a:r>
              <a:rPr lang="en-US" sz="1900" dirty="0"/>
              <a:t>User defined varying variables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Requires a matching definition in the vertex and fragment </a:t>
            </a:r>
            <a:r>
              <a:rPr lang="en-US" sz="1700" dirty="0" err="1"/>
              <a:t>shader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/>
              <a:t>For example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normal</a:t>
            </a:r>
            <a:r>
              <a:rPr lang="en-US" sz="1700" dirty="0"/>
              <a:t> can be used for per-pixel lighting</a:t>
            </a:r>
          </a:p>
        </p:txBody>
      </p:sp>
    </p:spTree>
    <p:extLst>
      <p:ext uri="{BB962C8B-B14F-4D97-AF65-F5344CB8AC3E}">
        <p14:creationId xmlns:p14="http://schemas.microsoft.com/office/powerpoint/2010/main" val="38275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Vectors </a:t>
            </a:r>
            <a:endParaRPr lang="zh-CN" altLang="en-US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Swizzle: select or rearrange components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21217" y="2590799"/>
            <a:ext cx="7547019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vec4</a:t>
            </a:r>
            <a:r>
              <a:rPr lang="en-US" altLang="zh-CN" b="1" dirty="0">
                <a:latin typeface="Courier New" panose="02070309020205020404" pitchFamily="49" charset="0"/>
              </a:rPr>
              <a:t>(0.5, 1.0, 0.8, 1.0);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rgb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.rgb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1.0, 0.8]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bgr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.bgr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[0.8, 1.0, 0.5]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 err="1">
                <a:latin typeface="Courier New" panose="02070309020205020404" pitchFamily="49" charset="0"/>
              </a:rPr>
              <a:t>rrr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</a:t>
            </a:r>
            <a:r>
              <a:rPr lang="en-US" altLang="zh-CN" b="1" dirty="0" err="1">
                <a:latin typeface="Courier New" panose="02070309020205020404" pitchFamily="49" charset="0"/>
              </a:rPr>
              <a:t>.rrr</a:t>
            </a:r>
            <a:r>
              <a:rPr lang="en-US" altLang="zh-CN" b="1" dirty="0">
                <a:latin typeface="Courier New" panose="02070309020205020404" pitchFamily="49" charset="0"/>
              </a:rPr>
              <a:t>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0.5, 0.5]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</a:rPr>
              <a:t>c.a</a:t>
            </a:r>
            <a:r>
              <a:rPr lang="en-US" altLang="zh-CN" b="1" dirty="0">
                <a:latin typeface="Courier New" panose="02070309020205020404" pitchFamily="49" charset="0"/>
              </a:rPr>
              <a:t> = 0.5;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[0.5, 1.0, 0.8, 0.5]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 err="1">
                <a:latin typeface="Courier New" panose="02070309020205020404" pitchFamily="49" charset="0"/>
              </a:rPr>
              <a:t>c.rb</a:t>
            </a:r>
            <a:r>
              <a:rPr lang="en-US" altLang="zh-CN" b="1" dirty="0">
                <a:latin typeface="Courier New" panose="02070309020205020404" pitchFamily="49" charset="0"/>
              </a:rPr>
              <a:t> = 0.0;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[0.0, 1.0, 0.0, 0.5]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</a:rPr>
              <a:t>g = </a:t>
            </a:r>
            <a:r>
              <a:rPr lang="en-US" altLang="zh-CN" b="1" dirty="0" err="1">
                <a:latin typeface="Courier New" panose="02070309020205020404" pitchFamily="49" charset="0"/>
              </a:rPr>
              <a:t>rgb</a:t>
            </a:r>
            <a:r>
              <a:rPr lang="en-US" altLang="zh-CN" b="1" dirty="0">
                <a:latin typeface="Courier New" panose="02070309020205020404" pitchFamily="49" charset="0"/>
              </a:rPr>
              <a:t>[1];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 // 0.5, indexing, not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swizzling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Swizzling and Selection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Can refer to vector or matrix elements by element using [ ] operator or selection (.) operator with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x, y, z, w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r, g, b, a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s, t, p, q</a:t>
            </a:r>
          </a:p>
          <a:p>
            <a:pPr lvl="1">
              <a:lnSpc>
                <a:spcPct val="9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v4 = (1.0, 2.0, 3.0, 4.0);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v4[2], v4.b, v4.z, v4.p</a:t>
            </a:r>
            <a:r>
              <a:rPr lang="en-US" sz="2000" dirty="0"/>
              <a:t> are the same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What are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v4.xy, v4.rga, v4.zzz</a:t>
            </a:r>
            <a:r>
              <a:rPr lang="en-US" sz="2000" dirty="0"/>
              <a:t> ?</a:t>
            </a:r>
          </a:p>
          <a:p>
            <a:pPr>
              <a:lnSpc>
                <a:spcPct val="90000"/>
              </a:lnSpc>
            </a:pPr>
            <a:r>
              <a:rPr lang="en-US" sz="2100" b="1" dirty="0" err="1"/>
              <a:t>Swizzling</a:t>
            </a:r>
            <a:r>
              <a:rPr lang="en-US" sz="2100" dirty="0"/>
              <a:t> operator lets us manipulate components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a;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a.yz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vec2(1.0, 2.0);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951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Matrices</a:t>
            </a:r>
            <a:endParaRPr lang="zh-CN" altLang="en-US" smtClean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Matrices  are built-in types:</a:t>
            </a:r>
          </a:p>
          <a:p>
            <a:pPr lvl="1"/>
            <a:r>
              <a:rPr lang="en-US" altLang="zh-CN" smtClean="0"/>
              <a:t>Square: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mat2</a:t>
            </a:r>
            <a:r>
              <a:rPr lang="en-US" altLang="zh-CN" smtClean="0"/>
              <a:t>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mat3</a:t>
            </a:r>
            <a:r>
              <a:rPr lang="en-US" altLang="zh-CN" smtClean="0"/>
              <a:t>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mat4</a:t>
            </a:r>
          </a:p>
          <a:p>
            <a:pPr lvl="1"/>
            <a:r>
              <a:rPr lang="en-US" altLang="zh-CN" smtClean="0"/>
              <a:t>Rectangular: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mat</a:t>
            </a:r>
            <a:r>
              <a:rPr lang="en-US" altLang="zh-CN" i="1" smtClean="0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x</a:t>
            </a:r>
            <a:r>
              <a:rPr lang="en-US" altLang="zh-CN" i="1" smtClean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US" altLang="zh-CN" smtClean="0"/>
              <a:t>       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m</a:t>
            </a:r>
            <a:r>
              <a:rPr lang="en-US" altLang="zh-CN" smtClean="0"/>
              <a:t> columns, </a:t>
            </a:r>
            <a:r>
              <a:rPr lang="en-US" altLang="zh-CN" smtClean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US" altLang="zh-CN" smtClean="0"/>
              <a:t> rows</a:t>
            </a:r>
          </a:p>
          <a:p>
            <a:pPr lvl="1"/>
            <a:endParaRPr lang="en-US" altLang="zh-CN" smtClean="0"/>
          </a:p>
          <a:p>
            <a:r>
              <a:rPr lang="en-US" altLang="zh-CN" smtClean="0"/>
              <a:t>Stored column major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524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Matrices</a:t>
            </a:r>
            <a:endParaRPr lang="zh-CN" altLang="en-US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Constructors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Accessing elements</a:t>
            </a:r>
          </a:p>
          <a:p>
            <a:endParaRPr lang="zh-CN" altLang="en-US" dirty="0" smtClean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914400" y="2376488"/>
            <a:ext cx="7315200" cy="125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 err="1"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</a:t>
            </a:r>
            <a:r>
              <a:rPr lang="en-US" altLang="zh-CN" b="1" dirty="0">
                <a:latin typeface="Courier New" panose="02070309020205020404" pitchFamily="49" charset="0"/>
              </a:rPr>
              <a:t>(1.0);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// 3x3 identity matrix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mat2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mat2</a:t>
            </a:r>
            <a:r>
              <a:rPr lang="en-US" altLang="zh-CN" b="1" dirty="0">
                <a:latin typeface="Courier New" panose="02070309020205020404" pitchFamily="49" charset="0"/>
              </a:rPr>
              <a:t>(1.0, 2.0,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[1.0 3.0]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</a:rPr>
              <a:t>              3.0, 4.0);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[2.0 4.0]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14341" name="Rectangle 7"/>
          <p:cNvSpPr>
            <a:spLocks noChangeArrowheads="1"/>
          </p:cNvSpPr>
          <p:nvPr/>
        </p:nvSpPr>
        <p:spPr bwMode="auto">
          <a:xfrm>
            <a:off x="914400" y="4571999"/>
            <a:ext cx="7600950" cy="173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f = m[column][row];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x = m[0].x;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x component of first column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vec2 </a:t>
            </a:r>
            <a:r>
              <a:rPr lang="en-US" altLang="zh-CN" b="1" dirty="0" err="1"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latin typeface="Courier New" panose="02070309020205020404" pitchFamily="49" charset="0"/>
              </a:rPr>
              <a:t> = m[1].</a:t>
            </a:r>
            <a:r>
              <a:rPr lang="en-US" altLang="zh-CN" b="1" dirty="0" err="1"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latin typeface="Courier New" panose="02070309020205020404" pitchFamily="49" charset="0"/>
              </a:rPr>
              <a:t>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yz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 components of second column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3600" y="4197350"/>
            <a:ext cx="2286000" cy="7239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Treat matrix as array of column vectors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40968" y="6039102"/>
            <a:ext cx="2286000" cy="565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Can swizzle too!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271234" y="4559300"/>
            <a:ext cx="2672366" cy="651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71234" y="5969358"/>
            <a:ext cx="3084490" cy="34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2788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User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may interact with the program through input devices: traditionally keyboard and mouse</a:t>
            </a:r>
          </a:p>
          <a:p>
            <a:r>
              <a:rPr lang="en-US" dirty="0" smtClean="0"/>
              <a:t>GLUT also simplifies this task by registering callbacks: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57600"/>
            <a:ext cx="5410729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0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Matrix multiplication is implemented using * operator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mat4 m4, n4;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vec4 v4;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m4 * v4 // a vec4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v4 * m4 // a vec4</a:t>
            </a:r>
          </a:p>
          <a:p>
            <a:pPr lvl="1"/>
            <a:r>
              <a:rPr lang="en-US" b="1">
                <a:latin typeface="Courier New" panose="02070309020205020404" pitchFamily="49" charset="0"/>
              </a:rPr>
              <a:t>m4 * n4 // a mat4</a:t>
            </a:r>
          </a:p>
          <a:p>
            <a:pPr lvl="1"/>
            <a:endParaRPr lang="en-US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500" smtClean="0"/>
              <a:t>GLSL Syntax: Vectors and Matrices</a:t>
            </a:r>
            <a:endParaRPr lang="zh-CN" altLang="en-US" sz="4500" smtClean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628650" y="1442434"/>
            <a:ext cx="7886700" cy="4734529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Matrix and vector operations are easy and fast:</a:t>
            </a:r>
          </a:p>
          <a:p>
            <a:endParaRPr lang="zh-CN" altLang="en-US" dirty="0" smtClean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914400" y="2614411"/>
            <a:ext cx="7431110" cy="363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xyz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v0 = 2.0 * xyz;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scale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v1 = v0 + xyz;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component-wise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v2 = v0 * xyz;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component-wise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v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mv = v * m;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matrix * matrix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xyz2 = mv * xyz;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matrix * vector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mat3 </a:t>
            </a:r>
            <a:r>
              <a:rPr lang="en-US" altLang="zh-CN" b="1" dirty="0">
                <a:latin typeface="Courier New" panose="02070309020205020404" pitchFamily="49" charset="0"/>
              </a:rPr>
              <a:t>xyz3 = xyz * mv;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vector * matrix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4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Arrays and Structs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GLSL can have arrays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float x[4];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vec3 colors[5]; colors[0] = vec3(1.0, 1.0, 0.0);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urier New" panose="02070309020205020404" pitchFamily="49" charset="0"/>
              </a:rPr>
              <a:t>mat4 matrices[3];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Only one-dimensional array and size is an integral constant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GLSL also have C-like </a:t>
            </a:r>
            <a:r>
              <a:rPr lang="en-US" sz="2100" dirty="0" err="1"/>
              <a:t>structs</a:t>
            </a:r>
            <a:endParaRPr lang="en-US" sz="21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 err="1">
                <a:latin typeface="Courier New" panose="02070309020205020404" pitchFamily="49" charset="0"/>
              </a:rPr>
              <a:t>struct</a:t>
            </a:r>
            <a:r>
              <a:rPr lang="en-US" sz="2000" dirty="0">
                <a:latin typeface="Courier New" panose="02070309020205020404" pitchFamily="49" charset="0"/>
              </a:rPr>
              <a:t> light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  vec4 position;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  vec3 color;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There are no pointers in GLSL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212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Sampler Types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Sampler types are used to represent textures, which may be used in both vertex and fragment shader</a:t>
            </a:r>
          </a:p>
          <a:p>
            <a:r>
              <a:rPr lang="en-US"/>
              <a:t>sampler</a:t>
            </a:r>
            <a:r>
              <a:rPr lang="en-US" i="1"/>
              <a:t>n</a:t>
            </a:r>
            <a:r>
              <a:rPr lang="en-US"/>
              <a:t>D</a:t>
            </a:r>
          </a:p>
          <a:p>
            <a:pPr lvl="1"/>
            <a:r>
              <a:rPr lang="en-US"/>
              <a:t>sampler1D, sampler2D, sampler3D</a:t>
            </a:r>
          </a:p>
          <a:p>
            <a:r>
              <a:rPr lang="en-US"/>
              <a:t>samplerCube</a:t>
            </a:r>
          </a:p>
          <a:p>
            <a:r>
              <a:rPr lang="en-US"/>
              <a:t>sampler1DShadow, sampler2DShadow</a:t>
            </a:r>
          </a:p>
        </p:txBody>
      </p:sp>
    </p:spTree>
    <p:extLst>
      <p:ext uri="{BB962C8B-B14F-4D97-AF65-F5344CB8AC3E}">
        <p14:creationId xmlns:p14="http://schemas.microsoft.com/office/powerpoint/2010/main" val="2368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Samplers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77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Provides access to a texture object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application, link a sampler to a texture unit: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texMapLocation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= 	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glGetUniformLocation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myProg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,“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MyMap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	/* link “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myTexture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” to texture unit 0 */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	glUniform1i(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texMapLocation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, 0);</a:t>
            </a:r>
          </a:p>
        </p:txBody>
      </p:sp>
    </p:spTree>
    <p:extLst>
      <p:ext uri="{BB962C8B-B14F-4D97-AF65-F5344CB8AC3E}">
        <p14:creationId xmlns:p14="http://schemas.microsoft.com/office/powerpoint/2010/main" val="22749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Syntax: Samplers</a:t>
            </a:r>
            <a:endParaRPr lang="zh-CN" altLang="en-US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Opaque types for accessing textures</a:t>
            </a:r>
          </a:p>
          <a:p>
            <a:endParaRPr lang="zh-CN" altLang="en-US" smtClean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914400" y="2895600"/>
            <a:ext cx="6324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uniform sampler2D 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; 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2D texture</a:t>
            </a:r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sz="1400" dirty="0">
                <a:latin typeface="Courier New" panose="02070309020205020404" pitchFamily="49" charset="0"/>
              </a:rPr>
              <a:t> color = </a:t>
            </a:r>
            <a:r>
              <a:rPr lang="en-US" altLang="zh-CN" sz="1400" dirty="0">
                <a:solidFill>
                  <a:srgbClr val="CC0066"/>
                </a:solidFill>
                <a:latin typeface="Courier New" panose="02070309020205020404" pitchFamily="49" charset="0"/>
              </a:rPr>
              <a:t>texture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(0.5, 0.5)).</a:t>
            </a:r>
            <a:r>
              <a:rPr lang="en-US" altLang="zh-CN" sz="1400" dirty="0" err="1">
                <a:latin typeface="Courier New" panose="02070309020205020404" pitchFamily="49" charset="0"/>
              </a:rPr>
              <a:t>rgb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sz="1400" dirty="0">
                <a:latin typeface="Courier New" panose="02070309020205020404" pitchFamily="49" charset="0"/>
              </a:rPr>
              <a:t> </a:t>
            </a:r>
            <a:r>
              <a:rPr lang="en-US" altLang="zh-CN" sz="1400" dirty="0" err="1">
                <a:latin typeface="Courier New" panose="02070309020205020404" pitchFamily="49" charset="0"/>
              </a:rPr>
              <a:t>colorAbove</a:t>
            </a:r>
            <a:r>
              <a:rPr lang="en-US" altLang="zh-CN" sz="1400" dirty="0">
                <a:latin typeface="Courier New" panose="02070309020205020404" pitchFamily="49" charset="0"/>
              </a:rPr>
              <a:t> =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textureOffset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</a:t>
            </a:r>
          </a:p>
          <a:p>
            <a:r>
              <a:rPr lang="en-US" altLang="zh-CN" sz="1400" dirty="0">
                <a:latin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(0.5, 0.5), </a:t>
            </a:r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ivec2</a:t>
            </a:r>
            <a:r>
              <a:rPr lang="en-US" altLang="zh-CN" sz="1400" dirty="0">
                <a:latin typeface="Courier New" panose="02070309020205020404" pitchFamily="49" charset="0"/>
              </a:rPr>
              <a:t>(0, 1)).</a:t>
            </a:r>
            <a:r>
              <a:rPr lang="en-US" altLang="zh-CN" sz="1400" dirty="0" err="1">
                <a:latin typeface="Courier New" panose="02070309020205020404" pitchFamily="49" charset="0"/>
              </a:rPr>
              <a:t>rgb</a:t>
            </a:r>
            <a:r>
              <a:rPr lang="en-US" altLang="zh-CN" sz="1400" dirty="0">
                <a:latin typeface="Courier New" panose="02070309020205020404" pitchFamily="49" charset="0"/>
              </a:rPr>
              <a:t>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vec2</a:t>
            </a:r>
            <a:r>
              <a:rPr lang="en-US" altLang="zh-CN" sz="1400" dirty="0">
                <a:latin typeface="Courier New" panose="02070309020205020404" pitchFamily="49" charset="0"/>
              </a:rPr>
              <a:t> size = </a:t>
            </a:r>
            <a:r>
              <a:rPr lang="en-US" altLang="zh-CN" sz="1400" dirty="0" err="1">
                <a:solidFill>
                  <a:srgbClr val="CC0066"/>
                </a:solidFill>
                <a:latin typeface="Courier New" panose="02070309020205020404" pitchFamily="49" charset="0"/>
              </a:rPr>
              <a:t>textureSize</a:t>
            </a:r>
            <a:r>
              <a:rPr lang="en-US" altLang="zh-CN" sz="1400" dirty="0"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</a:rPr>
              <a:t>colorMap</a:t>
            </a:r>
            <a:r>
              <a:rPr lang="en-US" altLang="zh-CN" sz="1400" dirty="0">
                <a:latin typeface="Courier New" panose="02070309020205020404" pitchFamily="49" charset="0"/>
              </a:rPr>
              <a:t>, 0);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Lots of sampler types:  sampler1D,</a:t>
            </a: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sampler3D, sampler2DRect,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samplerCube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isampler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*,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usampler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*, ...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// Lots of sampler functions: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texelFetch</a:t>
            </a:r>
            <a:r>
              <a:rPr lang="en-US" altLang="zh-CN" sz="1400" dirty="0">
                <a:solidFill>
                  <a:srgbClr val="0099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400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textureLod</a:t>
            </a:r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7000" y="3141663"/>
            <a:ext cx="2514600" cy="8969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 () </a:t>
            </a:r>
            <a:r>
              <a:rPr lang="en-US" altLang="zh-CN">
                <a:solidFill>
                  <a:srgbClr val="000000"/>
                </a:solidFill>
              </a:rPr>
              <a:t>returns a </a:t>
            </a:r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altLang="zh-CN">
                <a:solidFill>
                  <a:srgbClr val="000000"/>
                </a:solidFill>
              </a:rPr>
              <a:t>; extract the components you need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6096000" y="3581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019800" y="4191000"/>
            <a:ext cx="2971800" cy="8969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texture uses 2D texture coordinates for lookup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076825" y="3575050"/>
            <a:ext cx="942975" cy="61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43600" y="2438400"/>
            <a:ext cx="28956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Samplers must be uniforms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>
          <a:xfrm flipH="1">
            <a:off x="4076700" y="2667000"/>
            <a:ext cx="18669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28600" y="4724400"/>
            <a:ext cx="2438400" cy="30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texture coordinate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28600" y="41910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757863" y="5257800"/>
            <a:ext cx="1976437" cy="407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cs typeface="Courier New" panose="02070309020205020404" pitchFamily="49" charset="0"/>
              </a:rPr>
              <a:t>2D integer offset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3810000" y="4191000"/>
            <a:ext cx="1947863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GLSL scope of variables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global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Outside function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Vertex and fragment shader may share global variables that must have the same types and names.</a:t>
            </a:r>
          </a:p>
          <a:p>
            <a:pPr>
              <a:lnSpc>
                <a:spcPct val="80000"/>
              </a:lnSpc>
            </a:pPr>
            <a:r>
              <a:rPr lang="en-US" sz="2600"/>
              <a:t>Local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Within function definition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Within a function </a:t>
            </a:r>
          </a:p>
          <a:p>
            <a:pPr>
              <a:lnSpc>
                <a:spcPct val="80000"/>
              </a:lnSpc>
            </a:pPr>
            <a:r>
              <a:rPr lang="en-US" sz="2600"/>
              <a:t>Because matrices and vectors are basic types they can be passed into and output from GLSL functions, e.g.</a:t>
            </a:r>
          </a:p>
          <a:p>
            <a:pPr>
              <a:lnSpc>
                <a:spcPct val="80000"/>
              </a:lnSpc>
            </a:pPr>
            <a:r>
              <a:rPr lang="en-US" sz="2300" b="1">
                <a:solidFill>
                  <a:srgbClr val="0000FF"/>
                </a:solidFill>
                <a:latin typeface="Courier New" panose="02070309020205020404" pitchFamily="49" charset="0"/>
              </a:rPr>
              <a:t>matrix3 func(matrix3 a)</a:t>
            </a:r>
          </a:p>
        </p:txBody>
      </p:sp>
    </p:spTree>
    <p:extLst>
      <p:ext uri="{BB962C8B-B14F-4D97-AF65-F5344CB8AC3E}">
        <p14:creationId xmlns:p14="http://schemas.microsoft.com/office/powerpoint/2010/main" val="11993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variables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Attributes &amp; uniforms</a:t>
            </a:r>
          </a:p>
          <a:p>
            <a:r>
              <a:rPr lang="en-IE"/>
              <a:t>For ease of programming</a:t>
            </a:r>
          </a:p>
          <a:p>
            <a:r>
              <a:rPr lang="en-IE"/>
              <a:t>OpenGL state mapped to variables</a:t>
            </a:r>
          </a:p>
          <a:p>
            <a:r>
              <a:rPr lang="en-IE"/>
              <a:t>Some special variables are required to be written to, others are optional</a:t>
            </a:r>
          </a:p>
        </p:txBody>
      </p:sp>
    </p:spTree>
    <p:extLst>
      <p:ext uri="{BB962C8B-B14F-4D97-AF65-F5344CB8AC3E}">
        <p14:creationId xmlns:p14="http://schemas.microsoft.com/office/powerpoint/2010/main" val="35312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Special built-ins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Vertex shader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gl_Position;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must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gl_ClipPosition;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gl_PointSize;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</a:p>
          <a:p>
            <a:endParaRPr lang="en-IE" sz="2000">
              <a:latin typeface="Courier New" panose="02070309020205020404" pitchFamily="49" charset="0"/>
            </a:endParaRPr>
          </a:p>
          <a:p>
            <a:r>
              <a:rPr lang="en-IE"/>
              <a:t>Fragment shader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gl_FragColor;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written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float gl_FragDepth;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read/written</a:t>
            </a:r>
            <a:endParaRPr lang="en-US" sz="20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vec4  gl_FragCoord;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</a:t>
            </a:r>
          </a:p>
          <a:p>
            <a:pPr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bool  gl_FrontFacing;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may be read</a:t>
            </a:r>
            <a:endParaRPr lang="en-US" sz="2000" b="1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endParaRPr lang="en-IE" sz="2000">
              <a:latin typeface="Courier New" panose="02070309020205020404" pitchFamily="49" charset="0"/>
            </a:endParaRPr>
          </a:p>
          <a:p>
            <a:endParaRPr lang="en-IE" sz="24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Attributes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/>
              <a:t>Built-in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gl_Vertex;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gl_Normal;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gl_Color;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gl_SecondaryColor;</a:t>
            </a: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vec4  gl_MultiTexCoord</a:t>
            </a:r>
            <a:r>
              <a:rPr lang="en-US" sz="2000" b="1" i="1">
                <a:latin typeface="Courier New" panose="02070309020205020404" pitchFamily="49" charset="0"/>
              </a:rPr>
              <a:t>n</a:t>
            </a:r>
            <a:r>
              <a:rPr lang="en-US" sz="2000" b="1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float gl_FogCoord;</a:t>
            </a: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IE" sz="20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IE" sz="2800"/>
              <a:t>User-defined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myTangent;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attribute vec3  myBinormal;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Etc…</a:t>
            </a:r>
            <a:endParaRPr lang="en-IE" sz="20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User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keyboard callback: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362200"/>
            <a:ext cx="6572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Uniforms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gl_ModelViewMatrix;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gl_ProjectionMatrix;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gl_ModelViewProjectionMatrix;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mat3  gl_NormalMatrix;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  mat4  gl_TextureMatrix[</a:t>
            </a:r>
            <a:r>
              <a:rPr lang="en-US" sz="1800" b="1" i="1">
                <a:latin typeface="Courier New" panose="02070309020205020404" pitchFamily="49" charset="0"/>
              </a:rPr>
              <a:t>n</a:t>
            </a:r>
            <a:r>
              <a:rPr lang="en-US" sz="1800" b="1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struct gl_MaterialParameters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emission;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ambient;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diffuse;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specular;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shininess;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gl_MaterialParameters gl_FrontMaterial;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gl_MaterialParameters gl_BackMaterial;</a:t>
            </a:r>
          </a:p>
          <a:p>
            <a:pPr>
              <a:lnSpc>
                <a:spcPct val="80000"/>
              </a:lnSpc>
              <a:buFontTx/>
              <a:buNone/>
            </a:pPr>
            <a:endParaRPr lang="en-IE" sz="18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Uniforms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struct gl_LightSourceParameters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ambient;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diffuse;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specular;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position;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vec4  halfVector;          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vec3  spotDirection;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spotExponent;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spotCutoff;</a:t>
            </a:r>
            <a:r>
              <a:rPr lang="en-US" sz="1800" b="1">
                <a:solidFill>
                  <a:srgbClr val="00C000"/>
                </a:solidFill>
                <a:latin typeface="Courier New" panose="02070309020205020404" pitchFamily="49" charset="0"/>
              </a:rPr>
              <a:t> </a:t>
            </a:r>
            <a:endParaRPr lang="en-US" sz="18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spotCosCutoff;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constantAttenuation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linearAttenuation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  float quadraticAttenuation</a:t>
            </a:r>
            <a:endParaRPr lang="en-US" sz="18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>
              <a:lnSpc>
                <a:spcPct val="80000"/>
              </a:lnSpc>
            </a:pPr>
            <a:endParaRPr lang="en-IE" sz="18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Built-in Varyings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20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gl_FrontColor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gl_BackColor;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gl_FrontSecColor;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vertex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gl_BackSecColor;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vertex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gl_Color;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          // fragment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gl_SecondaryColor;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 // fragment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vec4  gl_TexCoord[];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both</a:t>
            </a:r>
            <a:endParaRPr lang="en-US" sz="2000" b="1" i="1">
              <a:solidFill>
                <a:srgbClr val="00C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>
                <a:latin typeface="Courier New" panose="02070309020205020404" pitchFamily="49" charset="0"/>
              </a:rPr>
              <a:t>varying   float gl_FogFragCoord;</a:t>
            </a:r>
            <a:r>
              <a:rPr 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00C000"/>
                </a:solidFill>
                <a:latin typeface="Courier New" panose="02070309020205020404" pitchFamily="49" charset="0"/>
              </a:rPr>
              <a:t>// both</a:t>
            </a:r>
          </a:p>
        </p:txBody>
      </p:sp>
    </p:spTree>
    <p:extLst>
      <p:ext uri="{BB962C8B-B14F-4D97-AF65-F5344CB8AC3E}">
        <p14:creationId xmlns:p14="http://schemas.microsoft.com/office/powerpoint/2010/main" val="11586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75"/>
              <a:t>GLSL STATEMENTS</a:t>
            </a:r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1030264" y="3015490"/>
            <a:ext cx="740587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while</a:t>
            </a:r>
          </a:p>
        </p:txBody>
      </p:sp>
      <p:sp>
        <p:nvSpPr>
          <p:cNvPr id="47107" name="Rectangle 3"/>
          <p:cNvSpPr>
            <a:spLocks/>
          </p:cNvSpPr>
          <p:nvPr/>
        </p:nvSpPr>
        <p:spPr bwMode="auto">
          <a:xfrm>
            <a:off x="4742781" y="2626024"/>
            <a:ext cx="1229504" cy="116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continue</a:t>
            </a:r>
          </a:p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break</a:t>
            </a:r>
          </a:p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discard</a:t>
            </a:r>
          </a:p>
        </p:txBody>
      </p:sp>
      <p:sp>
        <p:nvSpPr>
          <p:cNvPr id="47108" name="Rectangle 4"/>
          <p:cNvSpPr>
            <a:spLocks/>
          </p:cNvSpPr>
          <p:nvPr/>
        </p:nvSpPr>
        <p:spPr bwMode="auto">
          <a:xfrm>
            <a:off x="908596" y="2068943"/>
            <a:ext cx="104515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if - else</a:t>
            </a:r>
          </a:p>
        </p:txBody>
      </p:sp>
      <p:sp>
        <p:nvSpPr>
          <p:cNvPr id="47109" name="Rectangle 5"/>
          <p:cNvSpPr>
            <a:spLocks/>
          </p:cNvSpPr>
          <p:nvPr/>
        </p:nvSpPr>
        <p:spPr bwMode="auto">
          <a:xfrm>
            <a:off x="953244" y="3488764"/>
            <a:ext cx="121026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do-while</a:t>
            </a:r>
          </a:p>
        </p:txBody>
      </p:sp>
      <p:sp>
        <p:nvSpPr>
          <p:cNvPr id="47110" name="Rectangle 6"/>
          <p:cNvSpPr>
            <a:spLocks/>
          </p:cNvSpPr>
          <p:nvPr/>
        </p:nvSpPr>
        <p:spPr bwMode="auto">
          <a:xfrm>
            <a:off x="908596" y="2509242"/>
            <a:ext cx="1187648" cy="4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>
                <a:solidFill>
                  <a:schemeClr val="tx1"/>
                </a:solidFill>
                <a:ea typeface="Hoefler Text" charset="0"/>
                <a:cs typeface="Hoefler Text" charset="0"/>
              </a:rPr>
              <a:t>for loop</a:t>
            </a:r>
          </a:p>
        </p:txBody>
      </p:sp>
      <p:sp>
        <p:nvSpPr>
          <p:cNvPr id="47111" name="Rectangle 7"/>
          <p:cNvSpPr>
            <a:spLocks/>
          </p:cNvSpPr>
          <p:nvPr/>
        </p:nvSpPr>
        <p:spPr bwMode="auto">
          <a:xfrm>
            <a:off x="899071" y="4402338"/>
            <a:ext cx="3629199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each </a:t>
            </a:r>
            <a:r>
              <a:rPr lang="en-US" sz="2531" dirty="0" err="1">
                <a:solidFill>
                  <a:schemeClr val="tx1"/>
                </a:solidFill>
                <a:ea typeface="Hoefler Text" charset="0"/>
                <a:cs typeface="Hoefler Text" charset="0"/>
              </a:rPr>
              <a:t>shader</a:t>
            </a:r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 - one main()</a:t>
            </a:r>
          </a:p>
        </p:txBody>
      </p:sp>
      <p:sp>
        <p:nvSpPr>
          <p:cNvPr id="47112" name="Rectangle 8"/>
          <p:cNvSpPr>
            <a:spLocks/>
          </p:cNvSpPr>
          <p:nvPr/>
        </p:nvSpPr>
        <p:spPr bwMode="auto">
          <a:xfrm>
            <a:off x="908596" y="5086616"/>
            <a:ext cx="3863237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1pPr>
            <a:lvl2pPr marL="742950" indent="-28575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2pPr>
            <a:lvl3pPr marL="11430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3pPr>
            <a:lvl4pPr marL="16002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4pPr>
            <a:lvl5pPr marL="2057400" indent="-228600" eaLnBrk="0" hangingPunct="0"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5433A"/>
                </a:solidFill>
                <a:latin typeface="Hoefler Text" charset="0"/>
                <a:ea typeface="ヒラギノ明朝 ProN W3" charset="0"/>
                <a:cs typeface="ヒラギノ明朝 ProN W3" charset="0"/>
                <a:sym typeface="Hoefler Text" charset="0"/>
              </a:defRPr>
            </a:lvl9pPr>
          </a:lstStyle>
          <a:p>
            <a:pPr eaLnBrk="1" hangingPunct="1"/>
            <a:r>
              <a:rPr lang="en-US" sz="2531" dirty="0">
                <a:solidFill>
                  <a:schemeClr val="tx1"/>
                </a:solidFill>
                <a:ea typeface="Hoefler Text" charset="0"/>
                <a:cs typeface="Hoefler Text" charset="0"/>
              </a:rPr>
              <a:t>declare in / out parameters</a:t>
            </a:r>
          </a:p>
        </p:txBody>
      </p:sp>
    </p:spTree>
    <p:extLst>
      <p:ext uri="{BB962C8B-B14F-4D97-AF65-F5344CB8AC3E}">
        <p14:creationId xmlns:p14="http://schemas.microsoft.com/office/powerpoint/2010/main" val="17193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/>
              <a:t>User-defined function call by</a:t>
            </a:r>
            <a:r>
              <a:rPr lang="en-US" sz="1700" b="1"/>
              <a:t> value-return</a:t>
            </a:r>
          </a:p>
          <a:p>
            <a:pPr>
              <a:lnSpc>
                <a:spcPct val="80000"/>
              </a:lnSpc>
            </a:pPr>
            <a:r>
              <a:rPr lang="en-US" sz="1700"/>
              <a:t>Variables are copied in, Returned values are copied back</a:t>
            </a:r>
          </a:p>
          <a:p>
            <a:pPr>
              <a:lnSpc>
                <a:spcPct val="80000"/>
              </a:lnSpc>
            </a:pPr>
            <a:r>
              <a:rPr lang="en-US" sz="1700"/>
              <a:t>Function overload</a:t>
            </a:r>
          </a:p>
          <a:p>
            <a:pPr>
              <a:lnSpc>
                <a:spcPct val="80000"/>
              </a:lnSpc>
            </a:pPr>
            <a:r>
              <a:rPr lang="en-US" sz="1700"/>
              <a:t>Three possibilities for parameters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in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out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inout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5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vec4 func1 (float f);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in qualifier is implicit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void func2(out float f)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   f = 0.1;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} 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f is used to copy values out of the function call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void func3(inout float f)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 f *= 2.0;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latin typeface="Courier New" panose="02070309020205020404" pitchFamily="49" charset="0"/>
              </a:rPr>
              <a:t>}	  </a:t>
            </a:r>
            <a:r>
              <a:rPr lang="en-US" sz="1700" b="1">
                <a:solidFill>
                  <a:srgbClr val="33CC33"/>
                </a:solidFill>
                <a:latin typeface="Courier New" panose="02070309020205020404" pitchFamily="49" charset="0"/>
              </a:rPr>
              <a:t>// f is used to copy values in and out of the function</a:t>
            </a:r>
            <a:r>
              <a:rPr lang="en-US" sz="1700" b="1"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Functions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/>
              <a:t>Trigonometry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sin, cos, tan, </a:t>
            </a:r>
            <a:r>
              <a:rPr lang="en-US" sz="2000" dirty="0" err="1"/>
              <a:t>asin</a:t>
            </a:r>
            <a:r>
              <a:rPr lang="en-US" sz="2000" dirty="0"/>
              <a:t>, </a:t>
            </a:r>
            <a:r>
              <a:rPr lang="en-US" sz="2000" dirty="0" err="1"/>
              <a:t>acos</a:t>
            </a:r>
            <a:r>
              <a:rPr lang="en-US" sz="2000" dirty="0"/>
              <a:t>, </a:t>
            </a:r>
            <a:r>
              <a:rPr lang="en-US" sz="2000" dirty="0" err="1"/>
              <a:t>atan</a:t>
            </a:r>
            <a:r>
              <a:rPr lang="en-US" sz="2000" dirty="0"/>
              <a:t>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Exponential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pow, exp2, log2, </a:t>
            </a:r>
            <a:r>
              <a:rPr lang="en-US" sz="2000" dirty="0" err="1"/>
              <a:t>sqrt</a:t>
            </a:r>
            <a:r>
              <a:rPr lang="en-US" sz="2000" dirty="0"/>
              <a:t>, </a:t>
            </a:r>
            <a:r>
              <a:rPr lang="en-US" sz="2000" dirty="0" err="1"/>
              <a:t>inversesqrt</a:t>
            </a:r>
            <a:r>
              <a:rPr lang="en-US" sz="2000" dirty="0"/>
              <a:t>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Common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abs, floor, sign, ceil, min, max, clamp,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Geometric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length, dot, cross, normalize, reflect, distance,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Texture lookup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texture1D texture2D, texture3D, </a:t>
            </a:r>
            <a:r>
              <a:rPr lang="en-US" sz="2000" dirty="0" err="1"/>
              <a:t>textureCube</a:t>
            </a:r>
            <a:r>
              <a:rPr lang="en-US" sz="2000" dirty="0"/>
              <a:t>, …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Noise functions</a:t>
            </a:r>
          </a:p>
          <a:p>
            <a:pPr>
              <a:lnSpc>
                <a:spcPct val="80000"/>
              </a:lnSpc>
            </a:pPr>
            <a:r>
              <a:rPr lang="en-US" sz="2100" dirty="0" err="1"/>
              <a:t>ftransform</a:t>
            </a:r>
            <a:r>
              <a:rPr lang="en-US" sz="2100" dirty="0"/>
              <a:t>:   transform vertex coordinates to clipping space by </a:t>
            </a:r>
            <a:r>
              <a:rPr lang="en-US" sz="2100" dirty="0" err="1"/>
              <a:t>modelview</a:t>
            </a:r>
            <a:r>
              <a:rPr lang="en-US" sz="2100" dirty="0"/>
              <a:t> and projection matrices. </a:t>
            </a:r>
          </a:p>
        </p:txBody>
      </p:sp>
    </p:spTree>
    <p:extLst>
      <p:ext uri="{BB962C8B-B14F-4D97-AF65-F5344CB8AC3E}">
        <p14:creationId xmlns:p14="http://schemas.microsoft.com/office/powerpoint/2010/main" val="21318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Selected trigonometry functions</a:t>
            </a:r>
          </a:p>
          <a:p>
            <a:endParaRPr lang="zh-CN" altLang="en-US" dirty="0" smtClean="0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914400" y="3048000"/>
            <a:ext cx="4724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s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sin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cos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t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tan</a:t>
            </a:r>
            <a:r>
              <a:rPr lang="en-US" altLang="zh-CN" b="1" dirty="0">
                <a:latin typeface="Courier New" panose="02070309020205020404" pitchFamily="49" charset="0"/>
              </a:rPr>
              <a:t>(theta);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theta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asin</a:t>
            </a:r>
            <a:r>
              <a:rPr lang="en-US" altLang="zh-CN" b="1" dirty="0">
                <a:latin typeface="Courier New" panose="02070309020205020404" pitchFamily="49" charset="0"/>
              </a:rPr>
              <a:t>(s);</a:t>
            </a: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angles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/* ... */</a:t>
            </a:r>
            <a:r>
              <a:rPr lang="en-US" altLang="zh-CN" b="1" dirty="0"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</a:rPr>
              <a:t>vs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sin</a:t>
            </a:r>
            <a:r>
              <a:rPr lang="en-US" altLang="zh-CN" b="1" dirty="0">
                <a:latin typeface="Courier New" panose="02070309020205020404" pitchFamily="49" charset="0"/>
              </a:rPr>
              <a:t>(angles); </a:t>
            </a:r>
          </a:p>
        </p:txBody>
      </p:sp>
      <p:sp>
        <p:nvSpPr>
          <p:cNvPr id="5" name="矩形 4"/>
          <p:cNvSpPr/>
          <p:nvPr/>
        </p:nvSpPr>
        <p:spPr>
          <a:xfrm>
            <a:off x="6105659" y="5719763"/>
            <a:ext cx="2133600" cy="76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Works on vectors component-wise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>
            <a:stCxn id="5" idx="1"/>
          </p:cNvCxnSpPr>
          <p:nvPr/>
        </p:nvCxnSpPr>
        <p:spPr>
          <a:xfrm flipH="1" flipV="1">
            <a:off x="2859110" y="5562600"/>
            <a:ext cx="3246549" cy="53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2000" y="3352800"/>
            <a:ext cx="32766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Angles </a:t>
            </a:r>
            <a:r>
              <a:rPr lang="en-US" altLang="zh-CN" dirty="0">
                <a:solidFill>
                  <a:srgbClr val="000000"/>
                </a:solidFill>
              </a:rPr>
              <a:t>are measured in </a:t>
            </a:r>
            <a:r>
              <a:rPr lang="en-US" altLang="zh-CN" dirty="0" smtClean="0">
                <a:solidFill>
                  <a:srgbClr val="000000"/>
                </a:solidFill>
              </a:rPr>
              <a:t>radians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Exponential Functions</a:t>
            </a:r>
          </a:p>
          <a:p>
            <a:endParaRPr lang="zh-CN" altLang="en-US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14399" y="3048000"/>
            <a:ext cx="6001555" cy="346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xToTheY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pow</a:t>
            </a:r>
            <a:r>
              <a:rPr lang="en-US" altLang="zh-CN" b="1" dirty="0">
                <a:latin typeface="Courier New" panose="02070309020205020404" pitchFamily="49" charset="0"/>
              </a:rPr>
              <a:t>(x, y);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eToTheX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exp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twoToTheX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exp2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l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log</a:t>
            </a:r>
            <a:r>
              <a:rPr lang="en-US" altLang="zh-CN" b="1" dirty="0">
                <a:latin typeface="Courier New" panose="02070309020205020404" pitchFamily="49" charset="0"/>
              </a:rPr>
              <a:t>(x);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ln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l2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log2</a:t>
            </a:r>
            <a:r>
              <a:rPr lang="en-US" altLang="zh-CN" b="1" dirty="0">
                <a:latin typeface="Courier New" panose="02070309020205020404" pitchFamily="49" charset="0"/>
              </a:rPr>
              <a:t>(x);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log2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s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sqrt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is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inversesqrt</a:t>
            </a:r>
            <a:r>
              <a:rPr lang="en-US" altLang="zh-CN" b="1" dirty="0">
                <a:latin typeface="Courier New" panose="02070309020205020404" pitchFamily="49" charset="0"/>
              </a:rPr>
              <a:t>(x);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Selected common functions</a:t>
            </a:r>
          </a:p>
          <a:p>
            <a:endParaRPr lang="zh-CN" altLang="en-US" dirty="0" smtClean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914400" y="2622996"/>
            <a:ext cx="6375042" cy="336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ax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abs</a:t>
            </a:r>
            <a:r>
              <a:rPr lang="en-US" altLang="zh-CN" b="1" dirty="0">
                <a:latin typeface="Courier New" panose="02070309020205020404" pitchFamily="49" charset="0"/>
              </a:rPr>
              <a:t>(x);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absolute value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 err="1">
                <a:latin typeface="Courier New" panose="02070309020205020404" pitchFamily="49" charset="0"/>
              </a:rPr>
              <a:t>sx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sign</a:t>
            </a:r>
            <a:r>
              <a:rPr lang="en-US" altLang="zh-CN" b="1" dirty="0">
                <a:latin typeface="Courier New" panose="02070309020205020404" pitchFamily="49" charset="0"/>
              </a:rPr>
              <a:t>(x);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-1.0, 0.0, 1.0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m0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min</a:t>
            </a:r>
            <a:r>
              <a:rPr lang="en-US" altLang="zh-CN" b="1" dirty="0">
                <a:latin typeface="Courier New" panose="02070309020205020404" pitchFamily="49" charset="0"/>
              </a:rPr>
              <a:t>(x, y);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minimum value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m1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max</a:t>
            </a:r>
            <a:r>
              <a:rPr lang="en-US" altLang="zh-CN" b="1" dirty="0">
                <a:latin typeface="Courier New" panose="02070309020205020404" pitchFamily="49" charset="0"/>
              </a:rPr>
              <a:t>(x, y);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maximum value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c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clamp</a:t>
            </a:r>
            <a:r>
              <a:rPr lang="en-US" altLang="zh-CN" b="1" dirty="0">
                <a:latin typeface="Courier New" panose="02070309020205020404" pitchFamily="49" charset="0"/>
              </a:rPr>
              <a:t>(x, 0.0, 1.0);</a:t>
            </a:r>
          </a:p>
          <a:p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many others:  floor(), ceil(),</a:t>
            </a: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step(),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smoothstep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(), ...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Selected geometric functions</a:t>
            </a:r>
          </a:p>
          <a:p>
            <a:endParaRPr lang="zh-CN" altLang="en-US" dirty="0" smtClean="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888642" y="2240923"/>
            <a:ext cx="7392473" cy="444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l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n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p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q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f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length</a:t>
            </a:r>
            <a:r>
              <a:rPr lang="en-US" altLang="zh-CN" b="1" dirty="0">
                <a:latin typeface="Courier New" panose="02070309020205020404" pitchFamily="49" charset="0"/>
              </a:rPr>
              <a:t>(l);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vector length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distance</a:t>
            </a:r>
            <a:r>
              <a:rPr lang="en-US" altLang="zh-CN" b="1" dirty="0">
                <a:latin typeface="Courier New" panose="02070309020205020404" pitchFamily="49" charset="0"/>
              </a:rPr>
              <a:t>(p, q);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distance between points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dot</a:t>
            </a:r>
            <a:r>
              <a:rPr lang="en-US" altLang="zh-CN" b="1" dirty="0">
                <a:latin typeface="Courier New" panose="02070309020205020404" pitchFamily="49" charset="0"/>
              </a:rPr>
              <a:t>(l, n);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dot product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v2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cross</a:t>
            </a:r>
            <a:r>
              <a:rPr lang="en-US" altLang="zh-CN" b="1" dirty="0">
                <a:latin typeface="Courier New" panose="02070309020205020404" pitchFamily="49" charset="0"/>
              </a:rPr>
              <a:t>(l, n);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cross product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v3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normalize</a:t>
            </a:r>
            <a:r>
              <a:rPr lang="en-US" altLang="zh-CN" b="1" dirty="0">
                <a:latin typeface="Courier New" panose="02070309020205020404" pitchFamily="49" charset="0"/>
              </a:rPr>
              <a:t>(l);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normalize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v3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reflect</a:t>
            </a:r>
            <a:r>
              <a:rPr lang="en-US" altLang="zh-CN" b="1" dirty="0">
                <a:latin typeface="Courier New" panose="02070309020205020404" pitchFamily="49" charset="0"/>
              </a:rPr>
              <a:t>(l, n);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reflect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also:  </a:t>
            </a:r>
            <a:r>
              <a:rPr lang="en-US" altLang="zh-CN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faceforward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() and refract()</a:t>
            </a: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sz="1400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now, we focused on graphic algorithms rather than hardware and implementation details</a:t>
            </a:r>
          </a:p>
          <a:p>
            <a:r>
              <a:rPr lang="en-US" dirty="0" smtClean="0"/>
              <a:t>But graphics, without using specialized tools and/or hardware would simply be too slow for most applications</a:t>
            </a:r>
          </a:p>
          <a:p>
            <a:r>
              <a:rPr lang="en-US" dirty="0" smtClean="0"/>
              <a:t>We will now learn about how a GPU works and how to program it using a specific API: OpenGL</a:t>
            </a:r>
          </a:p>
          <a:p>
            <a:r>
              <a:rPr lang="en-US" dirty="0" smtClean="0"/>
              <a:t>The presented ideas should apply to other APIs such as Direct3D with some modifications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special key-press callback: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286000"/>
            <a:ext cx="4981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reflect(-l, n)</a:t>
            </a:r>
          </a:p>
          <a:p>
            <a:pPr lvl="1"/>
            <a:r>
              <a:rPr lang="en-US" altLang="zh-CN" dirty="0" smtClean="0">
                <a:cs typeface="Courier New" panose="02070309020205020404" pitchFamily="49" charset="0"/>
              </a:rPr>
              <a:t>Given l and n, find r. Angle in equals angle out</a:t>
            </a:r>
          </a:p>
          <a:p>
            <a:pPr lvl="1"/>
            <a:endParaRPr lang="zh-CN" altLang="en-US" dirty="0" smtClean="0">
              <a:cs typeface="Courier New" panose="02070309020205020404" pitchFamily="49" charset="0"/>
            </a:endParaRPr>
          </a:p>
        </p:txBody>
      </p:sp>
      <p:sp>
        <p:nvSpPr>
          <p:cNvPr id="25604" name="Line 6"/>
          <p:cNvSpPr>
            <a:spLocks noChangeShapeType="1"/>
          </p:cNvSpPr>
          <p:nvPr/>
        </p:nvSpPr>
        <p:spPr bwMode="auto">
          <a:xfrm flipV="1">
            <a:off x="4343400" y="4343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Line 4"/>
          <p:cNvSpPr>
            <a:spLocks noChangeShapeType="1"/>
          </p:cNvSpPr>
          <p:nvPr/>
        </p:nvSpPr>
        <p:spPr bwMode="auto">
          <a:xfrm>
            <a:off x="1447800" y="5562600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91000" y="38862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n</a:t>
            </a:r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 flipH="1" flipV="1">
            <a:off x="3200400" y="4495800"/>
            <a:ext cx="1143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2819400" y="41910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l</a:t>
            </a:r>
          </a:p>
        </p:txBody>
      </p:sp>
      <p:sp>
        <p:nvSpPr>
          <p:cNvPr id="25609" name="Line 10"/>
          <p:cNvSpPr>
            <a:spLocks noChangeShapeType="1"/>
          </p:cNvSpPr>
          <p:nvPr/>
        </p:nvSpPr>
        <p:spPr bwMode="auto">
          <a:xfrm flipV="1">
            <a:off x="4343400" y="4495800"/>
            <a:ext cx="1143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5562600" y="41910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r</a:t>
            </a: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4267200" y="5486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561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5105400"/>
            <a:ext cx="179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5029200"/>
            <a:ext cx="179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4" name="Arc 15"/>
          <p:cNvSpPr>
            <a:spLocks/>
          </p:cNvSpPr>
          <p:nvPr/>
        </p:nvSpPr>
        <p:spPr bwMode="auto">
          <a:xfrm>
            <a:off x="4343400" y="5334000"/>
            <a:ext cx="152400" cy="76200"/>
          </a:xfrm>
          <a:custGeom>
            <a:avLst/>
            <a:gdLst>
              <a:gd name="T0" fmla="*/ 0 w 21600"/>
              <a:gd name="T1" fmla="*/ 0 h 21600"/>
              <a:gd name="T2" fmla="*/ 152400 w 21600"/>
              <a:gd name="T3" fmla="*/ 76200 h 21600"/>
              <a:gd name="T4" fmla="*/ 0 w 21600"/>
              <a:gd name="T5" fmla="*/ 76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Arc 17"/>
          <p:cNvSpPr>
            <a:spLocks/>
          </p:cNvSpPr>
          <p:nvPr/>
        </p:nvSpPr>
        <p:spPr bwMode="auto">
          <a:xfrm flipH="1">
            <a:off x="4114800" y="5257800"/>
            <a:ext cx="228600" cy="76200"/>
          </a:xfrm>
          <a:custGeom>
            <a:avLst/>
            <a:gdLst>
              <a:gd name="T0" fmla="*/ 0 w 21600"/>
              <a:gd name="T1" fmla="*/ 0 h 21600"/>
              <a:gd name="T2" fmla="*/ 228600 w 21600"/>
              <a:gd name="T3" fmla="*/ 76200 h 21600"/>
              <a:gd name="T4" fmla="*/ 0 w 21600"/>
              <a:gd name="T5" fmla="*/ 76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What is wrong with this code?</a:t>
            </a:r>
          </a:p>
          <a:p>
            <a:endParaRPr lang="zh-CN" altLang="en-US" dirty="0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914400" y="2971800"/>
            <a:ext cx="4724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n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CC0066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normalize</a:t>
            </a:r>
            <a:r>
              <a:rPr lang="en-US" altLang="zh-CN" b="1" dirty="0">
                <a:latin typeface="Courier New" panose="02070309020205020404" pitchFamily="49" charset="0"/>
              </a:rPr>
              <a:t>(n);</a:t>
            </a:r>
          </a:p>
          <a:p>
            <a:endParaRPr lang="en-US" altLang="zh-CN" sz="1400" dirty="0">
              <a:latin typeface="Courier New" panose="02070309020205020404" pitchFamily="49" charset="0"/>
            </a:endParaRPr>
          </a:p>
          <a:p>
            <a:endParaRPr lang="en-US" altLang="zh-CN" sz="1400" dirty="0">
              <a:latin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4724400"/>
            <a:ext cx="4419600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normalize() </a:t>
            </a:r>
            <a:r>
              <a:rPr lang="en-US" altLang="zh-CN">
                <a:solidFill>
                  <a:srgbClr val="000000"/>
                </a:solidFill>
              </a:rPr>
              <a:t>returns a new vector</a:t>
            </a:r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828800" y="3850783"/>
            <a:ext cx="609600" cy="873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Selected matrix functions</a:t>
            </a:r>
          </a:p>
          <a:p>
            <a:endParaRPr lang="zh-CN" altLang="en-US" smtClean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914400" y="3048000"/>
            <a:ext cx="5791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m =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...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t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transpose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determinant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mat4 </a:t>
            </a:r>
            <a:r>
              <a:rPr lang="en-US" altLang="zh-CN" b="1" dirty="0">
                <a:latin typeface="Courier New" panose="02070309020205020404" pitchFamily="49" charset="0"/>
              </a:rPr>
              <a:t>d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inverse</a:t>
            </a:r>
            <a:r>
              <a:rPr lang="en-US" altLang="zh-CN" b="1" dirty="0">
                <a:latin typeface="Courier New" panose="02070309020205020404" pitchFamily="49" charset="0"/>
              </a:rPr>
              <a:t>(m);</a:t>
            </a:r>
          </a:p>
          <a:p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5257800" y="3581400"/>
            <a:ext cx="22860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Think performance before using these!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Selected vector rational functions</a:t>
            </a:r>
          </a:p>
          <a:p>
            <a:endParaRPr lang="zh-CN" altLang="en-US" dirty="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901520" y="2629693"/>
            <a:ext cx="7508383" cy="368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p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(1.0, 2.0, 3.0);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altLang="zh-CN" b="1" dirty="0">
                <a:latin typeface="Courier New" panose="02070309020205020404" pitchFamily="49" charset="0"/>
              </a:rPr>
              <a:t>q =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(3.0, 2.0, 1.0);</a:t>
            </a:r>
          </a:p>
          <a:p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equal</a:t>
            </a:r>
            <a:r>
              <a:rPr lang="en-US" altLang="zh-CN" b="1" dirty="0">
                <a:latin typeface="Courier New" panose="02070309020205020404" pitchFamily="49" charset="0"/>
              </a:rPr>
              <a:t>(p, q);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(false, true, false)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b2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lessThan</a:t>
            </a:r>
            <a:r>
              <a:rPr lang="en-US" altLang="zh-CN" b="1" dirty="0">
                <a:latin typeface="Courier New" panose="02070309020205020404" pitchFamily="49" charset="0"/>
              </a:rPr>
              <a:t>(p, q);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(true, false, false)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b3 = </a:t>
            </a:r>
            <a:r>
              <a:rPr lang="en-US" altLang="zh-CN" b="1" dirty="0" err="1">
                <a:solidFill>
                  <a:srgbClr val="CC0066"/>
                </a:solidFill>
                <a:latin typeface="Courier New" panose="02070309020205020404" pitchFamily="49" charset="0"/>
              </a:rPr>
              <a:t>greaterThan</a:t>
            </a:r>
            <a:r>
              <a:rPr lang="en-US" altLang="zh-CN" b="1" dirty="0">
                <a:latin typeface="Courier New" panose="02070309020205020404" pitchFamily="49" charset="0"/>
              </a:rPr>
              <a:t>(p, q);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(false, false, true)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b4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any</a:t>
            </a:r>
            <a:r>
              <a:rPr lang="en-US" altLang="zh-CN" b="1" dirty="0">
                <a:latin typeface="Courier New" panose="02070309020205020404" pitchFamily="49" charset="0"/>
              </a:rPr>
              <a:t>(b);   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true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bvec3 </a:t>
            </a:r>
            <a:r>
              <a:rPr lang="en-US" altLang="zh-CN" b="1" dirty="0">
                <a:latin typeface="Courier New" panose="02070309020205020404" pitchFamily="49" charset="0"/>
              </a:rPr>
              <a:t>b5 = </a:t>
            </a:r>
            <a:r>
              <a:rPr lang="en-US" altLang="zh-CN" b="1" dirty="0">
                <a:solidFill>
                  <a:srgbClr val="CC0066"/>
                </a:solidFill>
                <a:latin typeface="Courier New" panose="02070309020205020404" pitchFamily="49" charset="0"/>
              </a:rPr>
              <a:t>all</a:t>
            </a:r>
            <a:r>
              <a:rPr lang="en-US" altLang="zh-CN" b="1" dirty="0">
                <a:latin typeface="Courier New" panose="02070309020205020404" pitchFamily="49" charset="0"/>
              </a:rPr>
              <a:t>(b);            </a:t>
            </a:r>
            <a:r>
              <a:rPr lang="en-US" altLang="zh-CN" b="1" dirty="0">
                <a:solidFill>
                  <a:srgbClr val="009900"/>
                </a:solidFill>
                <a:latin typeface="Courier New" panose="02070309020205020404" pitchFamily="49" charset="0"/>
              </a:rPr>
              <a:t>// false</a:t>
            </a: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99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3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GLSL Built-in Functions</a:t>
            </a:r>
            <a:endParaRPr lang="zh-CN" altLang="en-US" smtClean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628650" y="1477896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Rewrite in one line of code</a:t>
            </a:r>
          </a:p>
          <a:p>
            <a:endParaRPr lang="zh-CN" altLang="en-US" dirty="0" smtClean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901522" y="2101402"/>
            <a:ext cx="5808372" cy="409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bool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</a:rPr>
              <a:t>foo(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p,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vec3</a:t>
            </a:r>
            <a:r>
              <a:rPr lang="en-US" altLang="zh-CN" b="1" dirty="0">
                <a:latin typeface="Courier New" panose="02070309020205020404" pitchFamily="49" charset="0"/>
              </a:rPr>
              <a:t> q)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p.x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q.x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p.y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q.y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US" altLang="zh-CN" b="1" dirty="0">
                <a:latin typeface="Courier New" panose="02070309020205020404" pitchFamily="49" charset="0"/>
              </a:rPr>
              <a:t> (</a:t>
            </a:r>
            <a:r>
              <a:rPr lang="en-US" altLang="zh-CN" b="1" dirty="0" err="1">
                <a:latin typeface="Courier New" panose="02070309020205020404" pitchFamily="49" charset="0"/>
              </a:rPr>
              <a:t>p.z</a:t>
            </a:r>
            <a:r>
              <a:rPr lang="en-US" altLang="zh-CN" b="1" dirty="0">
                <a:latin typeface="Courier New" panose="02070309020205020404" pitchFamily="49" charset="0"/>
              </a:rPr>
              <a:t> &lt; </a:t>
            </a:r>
            <a:r>
              <a:rPr lang="en-US" altLang="zh-CN" b="1" dirty="0" err="1">
                <a:latin typeface="Courier New" panose="02070309020205020404" pitchFamily="49" charset="0"/>
              </a:rPr>
              <a:t>q.z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{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true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}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 false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805708" y="5630986"/>
            <a:ext cx="4953000" cy="76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any(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lessThan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(p, q)); </a:t>
            </a:r>
            <a:endParaRPr lang="zh-CN" alt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attribute/uniform values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403797"/>
            <a:ext cx="7886700" cy="477316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/>
              <a:t>We need to pass vertex attributes to the vertex </a:t>
            </a:r>
            <a:r>
              <a:rPr lang="en-US" sz="2100" dirty="0" err="1"/>
              <a:t>shader</a:t>
            </a:r>
            <a:endParaRPr lang="en-US" sz="21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Vertex attributes are named in the </a:t>
            </a:r>
            <a:r>
              <a:rPr lang="en-US" sz="2000" dirty="0" err="1"/>
              <a:t>shaders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Linker forms a table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Application can get index from table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Similar process for uniform variables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sz="2100" dirty="0"/>
              <a:t>Where is my attributes/uniforms parameter? Find them in the application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GLint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glGetAttribLocation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(P,”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myAttrib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”)</a:t>
            </a:r>
            <a:b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GLint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j =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glGetUniformLocation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(P,”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myUniform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”)</a:t>
            </a:r>
          </a:p>
          <a:p>
            <a:pPr>
              <a:lnSpc>
                <a:spcPct val="80000"/>
              </a:lnSpc>
            </a:pPr>
            <a:r>
              <a:rPr lang="en-US" sz="2100" dirty="0"/>
              <a:t>Set </a:t>
            </a:r>
            <a:r>
              <a:rPr lang="en-US" sz="2100" dirty="0" smtClean="0"/>
              <a:t>them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 smtClean="0"/>
              <a:t>	</a:t>
            </a: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glVertexAttrib1f(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i,value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b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sz="17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glUniform1f(</a:t>
            </a:r>
            <a:r>
              <a:rPr lang="en-US" sz="17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j,value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glVertexAttribPointer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,…) </a:t>
            </a:r>
            <a:r>
              <a:rPr lang="en-US" sz="1700" b="1" dirty="0">
                <a:latin typeface="Courier New" panose="02070309020205020404" pitchFamily="49" charset="0"/>
              </a:rPr>
              <a:t>// passing attributes using vertex array</a:t>
            </a:r>
          </a:p>
        </p:txBody>
      </p:sp>
    </p:spTree>
    <p:extLst>
      <p:ext uri="{BB962C8B-B14F-4D97-AF65-F5344CB8AC3E}">
        <p14:creationId xmlns:p14="http://schemas.microsoft.com/office/powerpoint/2010/main" val="4001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smtClean="0"/>
              <a:t>samples: </a:t>
            </a:r>
            <a:r>
              <a:rPr lang="en-US" dirty="0"/>
              <a:t>diffuse lighting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 dirty="0" smtClean="0"/>
              <a:t>These </a:t>
            </a:r>
            <a:r>
              <a:rPr lang="en-US" sz="2700" dirty="0"/>
              <a:t>examples uses </a:t>
            </a:r>
            <a:r>
              <a:rPr lang="en-US" sz="2700" i="1" dirty="0"/>
              <a:t>varying parameters</a:t>
            </a:r>
            <a:r>
              <a:rPr lang="en-US" sz="2700" dirty="0"/>
              <a:t> to pass info from the vertex </a:t>
            </a:r>
            <a:r>
              <a:rPr lang="en-US" sz="2700" dirty="0" err="1"/>
              <a:t>shader</a:t>
            </a:r>
            <a:r>
              <a:rPr lang="en-US" sz="2700" dirty="0"/>
              <a:t> to the fragment </a:t>
            </a:r>
            <a:r>
              <a:rPr lang="en-US" sz="2700" dirty="0" err="1"/>
              <a:t>shader</a:t>
            </a:r>
            <a:r>
              <a:rPr lang="en-US" sz="2700" dirty="0"/>
              <a:t>.  </a:t>
            </a:r>
          </a:p>
          <a:p>
            <a:pPr lvl="1"/>
            <a:r>
              <a:rPr lang="en-US" sz="2200" dirty="0"/>
              <a:t>The varying parameters </a:t>
            </a:r>
            <a:r>
              <a:rPr lang="en-US" sz="2000" dirty="0">
                <a:latin typeface="Courier New" panose="02070309020205020404" pitchFamily="49" charset="0"/>
              </a:rPr>
              <a:t>Norm</a:t>
            </a:r>
            <a:r>
              <a:rPr lang="en-US" sz="2200" dirty="0"/>
              <a:t> and </a:t>
            </a:r>
            <a:r>
              <a:rPr lang="en-US" sz="2000" dirty="0" err="1">
                <a:latin typeface="Courier New" panose="02070309020205020404" pitchFamily="49" charset="0"/>
              </a:rPr>
              <a:t>ToLight</a:t>
            </a:r>
            <a:r>
              <a:rPr lang="en-US" sz="2200" dirty="0"/>
              <a:t> are automatically linearly interpolated between vertices across every polygon.</a:t>
            </a:r>
          </a:p>
          <a:p>
            <a:pPr lvl="1"/>
            <a:r>
              <a:rPr lang="en-US" sz="2200" dirty="0"/>
              <a:t>This represents the normal at that exact point on the surface.</a:t>
            </a:r>
          </a:p>
          <a:p>
            <a:pPr lvl="1"/>
            <a:r>
              <a:rPr lang="en-US" sz="2200" dirty="0"/>
              <a:t>The exact diffuse illumination is calculated from the local normal.</a:t>
            </a:r>
          </a:p>
          <a:p>
            <a:pPr lvl="2"/>
            <a:r>
              <a:rPr lang="en-US" sz="2000" dirty="0"/>
              <a:t>This is the </a:t>
            </a:r>
            <a:r>
              <a:rPr lang="en-US" sz="2000" dirty="0" err="1"/>
              <a:t>Phong</a:t>
            </a:r>
            <a:r>
              <a:rPr lang="en-US" sz="2000" dirty="0"/>
              <a:t> shading technique (usually seen for specular highlights) applied to diffuse lighting.</a:t>
            </a:r>
          </a:p>
        </p:txBody>
      </p:sp>
    </p:spTree>
    <p:extLst>
      <p:ext uri="{BB962C8B-B14F-4D97-AF65-F5344CB8AC3E}">
        <p14:creationId xmlns:p14="http://schemas.microsoft.com/office/powerpoint/2010/main" val="3498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smtClean="0"/>
              <a:t>samples: </a:t>
            </a:r>
            <a:r>
              <a:rPr lang="en-US" dirty="0"/>
              <a:t>diffuse lighting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Notice the different matrix transforms used in this example: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err="1">
                <a:latin typeface="Courier New" panose="02070309020205020404" pitchFamily="49" charset="0"/>
              </a:rPr>
              <a:t>gl_Position</a:t>
            </a:r>
            <a:r>
              <a:rPr lang="en-US" sz="1900" dirty="0">
                <a:latin typeface="Courier New" panose="02070309020205020404" pitchFamily="49" charset="0"/>
              </a:rPr>
              <a:t> =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gl_ModelViewProjectionMatrix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gl_Vertex</a:t>
            </a:r>
            <a:r>
              <a:rPr lang="en-US" sz="1900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>
                <a:latin typeface="Courier New" panose="02070309020205020404" pitchFamily="49" charset="0"/>
              </a:rPr>
              <a:t>Norm =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gl_NormalMatrix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gl_Normal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dirty="0" err="1">
                <a:latin typeface="Courier New" panose="02070309020205020404" pitchFamily="49" charset="0"/>
              </a:rPr>
              <a:t>ToLight</a:t>
            </a:r>
            <a:r>
              <a:rPr lang="en-US" sz="1900" dirty="0">
                <a:latin typeface="Courier New" panose="02070309020205020404" pitchFamily="49" charset="0"/>
              </a:rPr>
              <a:t> = vec3(</a:t>
            </a:r>
            <a:r>
              <a:rPr lang="en-US" sz="1900" dirty="0" err="1">
                <a:latin typeface="Courier New" panose="02070309020205020404" pitchFamily="49" charset="0"/>
              </a:rPr>
              <a:t>gl_LightSource</a:t>
            </a:r>
            <a:r>
              <a:rPr lang="en-US" sz="1900" dirty="0">
                <a:latin typeface="Courier New" panose="02070309020205020404" pitchFamily="49" charset="0"/>
              </a:rPr>
              <a:t>[0].position - (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gl_ModelViewMatrix</a:t>
            </a:r>
            <a:r>
              <a:rPr lang="en-US" sz="1900" u="sng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 * </a:t>
            </a:r>
            <a:r>
              <a:rPr lang="en-US" sz="1900" u="sng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</a:rPr>
              <a:t>gl_Vertex</a:t>
            </a:r>
            <a:r>
              <a:rPr lang="en-US" sz="1900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The </a:t>
            </a:r>
            <a:r>
              <a:rPr lang="en-US" sz="1900" dirty="0" err="1">
                <a:latin typeface="Courier New" panose="02070309020205020404" pitchFamily="49" charset="0"/>
              </a:rPr>
              <a:t>gl_ModelViewProjectionMatrix</a:t>
            </a:r>
            <a:r>
              <a:rPr lang="en-US" sz="2000" dirty="0"/>
              <a:t> transforms a vertex from local coordinates to perspective coordinates for display, whereas the </a:t>
            </a:r>
            <a:r>
              <a:rPr lang="en-US" sz="1900" dirty="0" err="1">
                <a:latin typeface="Courier New" panose="02070309020205020404" pitchFamily="49" charset="0"/>
              </a:rPr>
              <a:t>gl_ModelViewMatrix</a:t>
            </a:r>
            <a:r>
              <a:rPr lang="en-US" sz="2000" dirty="0"/>
              <a:t> transforms a point from local coordinates to eye coordinates.  We use eye coordinates because lights are (usually) defined in eye coordinates.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The </a:t>
            </a:r>
            <a:r>
              <a:rPr lang="en-US" sz="1900" dirty="0" err="1">
                <a:latin typeface="Courier New" panose="02070309020205020404" pitchFamily="49" charset="0"/>
              </a:rPr>
              <a:t>gl_NormalMatrix</a:t>
            </a:r>
            <a:r>
              <a:rPr lang="en-US" sz="2000" dirty="0"/>
              <a:t> transforms a normal from local coordinates to eye coordinates; it holds the inverse of the transpose of the upper 3x3 </a:t>
            </a:r>
            <a:r>
              <a:rPr lang="en-US" sz="2000" dirty="0" err="1"/>
              <a:t>submatrix</a:t>
            </a:r>
            <a:r>
              <a:rPr lang="en-US" sz="2000" dirty="0"/>
              <a:t> of the model-view transform.</a:t>
            </a:r>
          </a:p>
        </p:txBody>
      </p:sp>
    </p:spTree>
    <p:extLst>
      <p:ext uri="{BB962C8B-B14F-4D97-AF65-F5344CB8AC3E}">
        <p14:creationId xmlns:p14="http://schemas.microsoft.com/office/powerpoint/2010/main" val="1428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Vertex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</a:t>
            </a:r>
            <a:endParaRPr lang="en-US" sz="3500" dirty="0"/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first transform the normal into eye space and normalize the result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gl_Normal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transform vertex coordinates into eye space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ftransform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0" y="5188467"/>
            <a:ext cx="417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ftransform</a:t>
            </a:r>
            <a:r>
              <a:rPr lang="en-US" dirty="0" smtClean="0"/>
              <a:t>() is deprecated in newer versions of GLSL!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649014" y="4710358"/>
            <a:ext cx="465786" cy="47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608" y="365126"/>
            <a:ext cx="8397026" cy="1325563"/>
          </a:xfrm>
        </p:spPr>
        <p:txBody>
          <a:bodyPr/>
          <a:lstStyle/>
          <a:p>
            <a:r>
              <a:rPr lang="en-US" sz="3500" dirty="0"/>
              <a:t>Fragment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 </a:t>
            </a:r>
            <a:r>
              <a:rPr lang="en-US" sz="3500" dirty="0"/>
              <a:t>(I)</a:t>
            </a:r>
          </a:p>
        </p:txBody>
      </p:sp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4022725" y="2479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eaLnBrk="0" hangingPunct="0"/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norm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normale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// Light vector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-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-normalize(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positione.xyz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halfv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diffuse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vec4 diffuse = max(0.0, dot(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, norm))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gl_FrontMaterial.diffuse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[0].diffuse;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ambient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vec4 ambient =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gl_FrontMaterial.ambient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[0].ambient;</a:t>
            </a:r>
          </a:p>
        </p:txBody>
      </p:sp>
    </p:spTree>
    <p:extLst>
      <p:ext uri="{BB962C8B-B14F-4D97-AF65-F5344CB8AC3E}">
        <p14:creationId xmlns:p14="http://schemas.microsoft.com/office/powerpoint/2010/main" val="10455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Displaying/Resizing the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Whenever a window is displayed or resized, certain settings (such as the viewport) may need to be updated:</a:t>
            </a:r>
          </a:p>
          <a:p>
            <a:r>
              <a:rPr lang="en-US" dirty="0" smtClean="0"/>
              <a:t>This function can also be registered by using GLUT: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2" y="3733800"/>
            <a:ext cx="6131638" cy="4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Fragment </a:t>
            </a:r>
            <a:r>
              <a:rPr lang="en-US" sz="3500" dirty="0" err="1" smtClean="0"/>
              <a:t>Shader</a:t>
            </a:r>
            <a:r>
              <a:rPr lang="en-US" sz="3500" dirty="0" smtClean="0"/>
              <a:t>: </a:t>
            </a:r>
            <a:r>
              <a:rPr lang="en-US" sz="3500" dirty="0" err="1" smtClean="0"/>
              <a:t>Phong</a:t>
            </a:r>
            <a:r>
              <a:rPr lang="en-US" sz="3500" dirty="0" smtClean="0"/>
              <a:t> Shading </a:t>
            </a:r>
            <a:r>
              <a:rPr lang="en-US" sz="3500" dirty="0"/>
              <a:t>(II)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/* specular reflection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vec4 specular = vec4(0.0, 0.0,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if( dot(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viewv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 &gt; 0.0)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specular = pow(max(0.0, dot(norm,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halfv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)),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gl_FrontMaterial.shininess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)        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gl_FrontMaterial.specular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gl_LightSource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[0].specular;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color = clamp( vec3(ambient + diffuse + specular), 0.0,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gl_FragColor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vec4(color,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pic>
        <p:nvPicPr>
          <p:cNvPr id="8499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49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46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pic>
        <p:nvPicPr>
          <p:cNvPr id="87047" name="Picture 7" descr="part_colored_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05000"/>
            <a:ext cx="1522413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6477000" y="4648200"/>
            <a:ext cx="1524000" cy="19272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</a:rPr>
              <a:t>Image source: “A Non-Photorealistic Lighting Model For Automatic Technical Illustration”, Gooch, Gooch, Shirley and Cohen (1998).  Compare the Gooch shader, above, to the Phong shader (right).</a:t>
            </a:r>
          </a:p>
        </p:txBody>
      </p:sp>
      <p:pic>
        <p:nvPicPr>
          <p:cNvPr id="87049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7200" y="3962400"/>
            <a:ext cx="850900" cy="1447800"/>
          </a:xfr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762000" y="1905000"/>
            <a:ext cx="5638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27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i="1"/>
              <a:t>Gooch shading </a:t>
            </a:r>
            <a:r>
              <a:rPr lang="en-US" sz="2000"/>
              <a:t>is not a shader technique per se.</a:t>
            </a:r>
          </a:p>
          <a:p>
            <a:pPr>
              <a:lnSpc>
                <a:spcPct val="90000"/>
              </a:lnSpc>
            </a:pPr>
            <a:r>
              <a:rPr lang="en-US" sz="2000"/>
              <a:t>It was designed by Amy and Bruce Gooch to replace photorealistic lighting with a lighting model that highlights structural and contextual data.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They use the diffuse term of the conventional lighting equation to choose a map between ‘cool’ and ‘warm’ colors.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This is in contrast to conventional illumination where diffuse lighting simply scales the underlying surface color.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This, combined with edge-highlighting through a second renderer pass, creates models which look more like engineering schematic diagrams.</a:t>
            </a:r>
          </a:p>
        </p:txBody>
      </p:sp>
    </p:spTree>
    <p:extLst>
      <p:ext uri="{BB962C8B-B14F-4D97-AF65-F5344CB8AC3E}">
        <p14:creationId xmlns:p14="http://schemas.microsoft.com/office/powerpoint/2010/main" val="9975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3578" y="210580"/>
            <a:ext cx="7886700" cy="716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Gooch shading: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3578" y="1085381"/>
            <a:ext cx="8004622" cy="531541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 smtClean="0">
                <a:latin typeface="Courier New" panose="02070309020205020404" pitchFamily="49" charset="0"/>
              </a:rPr>
              <a:t>varying </a:t>
            </a:r>
            <a:r>
              <a:rPr lang="en-US" sz="1800" b="1" dirty="0">
                <a:latin typeface="Courier New" panose="02070309020205020404" pitchFamily="49" charset="0"/>
              </a:rPr>
              <a:t>float </a:t>
            </a:r>
            <a:r>
              <a:rPr lang="en-US" sz="1800" b="1" dirty="0" err="1">
                <a:latin typeface="Courier New" panose="02070309020205020404" pitchFamily="49" charset="0"/>
              </a:rPr>
              <a:t>NdotL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varying vec3 </a:t>
            </a:r>
            <a:r>
              <a:rPr lang="en-US" sz="1800" b="1" dirty="0" err="1">
                <a:latin typeface="Courier New" panose="02070309020205020404" pitchFamily="49" charset="0"/>
              </a:rPr>
              <a:t>ReflectVec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varying vec3 </a:t>
            </a:r>
            <a:r>
              <a:rPr lang="en-US" sz="1800" b="1" dirty="0" err="1">
                <a:latin typeface="Courier New" panose="02070309020205020404" pitchFamily="49" charset="0"/>
              </a:rPr>
              <a:t>ViewVec</a:t>
            </a:r>
            <a:r>
              <a:rPr lang="en-US" sz="18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void main 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>
                <a:latin typeface="Courier New" panose="02070309020205020404" pitchFamily="49" charset="0"/>
              </a:rPr>
              <a:t>    = vec3(</a:t>
            </a:r>
            <a:r>
              <a:rPr lang="en-US" sz="1800" b="1" dirty="0" err="1">
                <a:latin typeface="Courier New" panose="02070309020205020404" pitchFamily="49" charset="0"/>
              </a:rPr>
              <a:t>gl_ModelViewMatrix</a:t>
            </a:r>
            <a:r>
              <a:rPr lang="en-US" sz="1800" b="1" dirty="0">
                <a:latin typeface="Courier New" panose="02070309020205020404" pitchFamily="49" charset="0"/>
              </a:rPr>
              <a:t> * </a:t>
            </a:r>
            <a:r>
              <a:rPr lang="en-US" sz="1800" b="1" dirty="0" err="1">
                <a:latin typeface="Courier New" panose="02070309020205020404" pitchFamily="49" charset="0"/>
              </a:rPr>
              <a:t>gl_Vertex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    = normalize(</a:t>
            </a:r>
            <a:r>
              <a:rPr lang="en-US" sz="1800" b="1" dirty="0" err="1">
                <a:latin typeface="Courier New" panose="02070309020205020404" pitchFamily="49" charset="0"/>
              </a:rPr>
              <a:t>gl_NormalMatrix</a:t>
            </a:r>
            <a:r>
              <a:rPr lang="en-US" sz="1800" b="1" dirty="0">
                <a:latin typeface="Courier New" panose="02070309020205020404" pitchFamily="49" charset="0"/>
              </a:rPr>
              <a:t> * </a:t>
            </a:r>
            <a:r>
              <a:rPr lang="en-US" sz="1800" b="1" dirty="0" err="1">
                <a:latin typeface="Courier New" panose="02070309020205020404" pitchFamily="49" charset="0"/>
              </a:rPr>
              <a:t>gl_Normal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vec3 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 = normalize(</a:t>
            </a:r>
            <a:r>
              <a:rPr lang="en-US" sz="1800" b="1" dirty="0" err="1">
                <a:latin typeface="Courier New" panose="02070309020205020404" pitchFamily="49" charset="0"/>
              </a:rPr>
              <a:t>gl_LightSource</a:t>
            </a:r>
            <a:r>
              <a:rPr lang="en-US" sz="1800" b="1" dirty="0">
                <a:latin typeface="Courier New" panose="02070309020205020404" pitchFamily="49" charset="0"/>
              </a:rPr>
              <a:t>[0].</a:t>
            </a:r>
            <a:r>
              <a:rPr lang="en-US" sz="1800" b="1" dirty="0" err="1">
                <a:latin typeface="Courier New" panose="02070309020205020404" pitchFamily="49" charset="0"/>
              </a:rPr>
              <a:t>position.xyz</a:t>
            </a:r>
            <a:r>
              <a:rPr lang="en-US" sz="1800" b="1" dirty="0">
                <a:latin typeface="Courier New" panose="02070309020205020404" pitchFamily="49" charset="0"/>
              </a:rPr>
              <a:t> - 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 smtClean="0">
                <a:latin typeface="Courier New" panose="02070309020205020404" pitchFamily="49" charset="0"/>
              </a:rPr>
              <a:t>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ReflectVec</a:t>
            </a:r>
            <a:r>
              <a:rPr lang="en-US" sz="1800" b="1" dirty="0">
                <a:latin typeface="Courier New" panose="02070309020205020404" pitchFamily="49" charset="0"/>
              </a:rPr>
              <a:t>    = normalize(reflect(-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ViewVec</a:t>
            </a:r>
            <a:r>
              <a:rPr lang="en-US" sz="1800" b="1" dirty="0">
                <a:latin typeface="Courier New" panose="02070309020205020404" pitchFamily="49" charset="0"/>
              </a:rPr>
              <a:t>       = normalize(-</a:t>
            </a:r>
            <a:r>
              <a:rPr lang="en-US" sz="1800" b="1" dirty="0" err="1">
                <a:latin typeface="Courier New" panose="02070309020205020404" pitchFamily="49" charset="0"/>
              </a:rPr>
              <a:t>ecPos</a:t>
            </a:r>
            <a:r>
              <a:rPr lang="en-US" sz="18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NdotL</a:t>
            </a:r>
            <a:r>
              <a:rPr lang="en-US" sz="1800" b="1" dirty="0">
                <a:latin typeface="Courier New" panose="02070309020205020404" pitchFamily="49" charset="0"/>
              </a:rPr>
              <a:t>         = (dot(</a:t>
            </a:r>
            <a:r>
              <a:rPr lang="en-US" sz="1800" b="1" dirty="0" err="1">
                <a:latin typeface="Courier New" panose="02070309020205020404" pitchFamily="49" charset="0"/>
              </a:rPr>
              <a:t>lightVec</a:t>
            </a:r>
            <a:r>
              <a:rPr lang="en-US" sz="1800" b="1" dirty="0">
                <a:latin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</a:rPr>
              <a:t>tnorm</a:t>
            </a:r>
            <a:r>
              <a:rPr lang="en-US" sz="1800" b="1" dirty="0">
                <a:latin typeface="Courier New" panose="02070309020205020404" pitchFamily="49" charset="0"/>
              </a:rPr>
              <a:t>) + 1.0) * 0.5</a:t>
            </a:r>
            <a:r>
              <a:rPr lang="en-US" sz="1800" b="1" dirty="0" smtClean="0">
                <a:latin typeface="Courier New" panose="02070309020205020404" pitchFamily="49" charset="0"/>
              </a:rPr>
              <a:t>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gl_Position</a:t>
            </a:r>
            <a:r>
              <a:rPr lang="en-US" sz="1800" b="1" dirty="0">
                <a:latin typeface="Courier New" panose="02070309020205020404" pitchFamily="49" charset="0"/>
              </a:rPr>
              <a:t>   = </a:t>
            </a:r>
            <a:r>
              <a:rPr lang="en-US" sz="1800" b="1" dirty="0" err="1">
                <a:latin typeface="Courier New" panose="02070309020205020404" pitchFamily="49" charset="0"/>
              </a:rPr>
              <a:t>ftransform</a:t>
            </a:r>
            <a:r>
              <a:rPr lang="en-US" sz="1800" b="1" dirty="0" smtClean="0">
                <a:latin typeface="Courier New" panose="02070309020205020404" pitchFamily="49" charset="0"/>
              </a:rPr>
              <a:t>();</a:t>
            </a:r>
            <a:endParaRPr lang="en-US" sz="18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gl_FrontColor</a:t>
            </a:r>
            <a:r>
              <a:rPr lang="en-US" sz="1800" b="1" dirty="0">
                <a:latin typeface="Courier New" panose="02070309020205020404" pitchFamily="49" charset="0"/>
              </a:rPr>
              <a:t> = vec4(vec3(0.75),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  </a:t>
            </a:r>
            <a:r>
              <a:rPr lang="en-US" sz="1800" b="1" dirty="0" err="1">
                <a:latin typeface="Courier New" panose="02070309020205020404" pitchFamily="49" charset="0"/>
              </a:rPr>
              <a:t>gl_BackColor</a:t>
            </a:r>
            <a:r>
              <a:rPr lang="en-US" sz="1800" b="1" dirty="0">
                <a:latin typeface="Courier New" panose="02070309020205020404" pitchFamily="49" charset="0"/>
              </a:rPr>
              <a:t>  = vec4(0.0);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40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22588" y="236338"/>
            <a:ext cx="7886700" cy="948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Gooch shading: 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296214" y="1184857"/>
            <a:ext cx="8461420" cy="5460642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SurfaceColor</a:t>
            </a:r>
            <a:r>
              <a:rPr lang="en-US" sz="1400" b="1" dirty="0">
                <a:latin typeface="Courier New" panose="02070309020205020404" pitchFamily="49" charset="0"/>
              </a:rPr>
              <a:t> = vec3(0.75, 0.75, 0.75);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WarmColor</a:t>
            </a:r>
            <a:r>
              <a:rPr lang="en-US" sz="1400" b="1" dirty="0">
                <a:latin typeface="Courier New" panose="02070309020205020404" pitchFamily="49" charset="0"/>
              </a:rPr>
              <a:t>    = vec3(0.1, 0.4, 0.8);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vec3 </a:t>
            </a:r>
            <a:r>
              <a:rPr lang="en-US" sz="1400" b="1" dirty="0" err="1">
                <a:latin typeface="Courier New" panose="02070309020205020404" pitchFamily="49" charset="0"/>
              </a:rPr>
              <a:t>CoolColor</a:t>
            </a:r>
            <a:r>
              <a:rPr lang="en-US" sz="1400" b="1" dirty="0">
                <a:latin typeface="Courier New" panose="02070309020205020404" pitchFamily="49" charset="0"/>
              </a:rPr>
              <a:t>    = vec3(0.6, 0.0, 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float </a:t>
            </a:r>
            <a:r>
              <a:rPr lang="en-US" sz="1400" b="1" dirty="0" err="1">
                <a:latin typeface="Courier New" panose="02070309020205020404" pitchFamily="49" charset="0"/>
              </a:rPr>
              <a:t>DiffuseWarm</a:t>
            </a:r>
            <a:r>
              <a:rPr lang="en-US" sz="1400" b="1" dirty="0">
                <a:latin typeface="Courier New" panose="02070309020205020404" pitchFamily="49" charset="0"/>
              </a:rPr>
              <a:t> = 0.45;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float </a:t>
            </a:r>
            <a:r>
              <a:rPr lang="en-US" sz="1400" b="1" dirty="0" err="1">
                <a:latin typeface="Courier New" panose="02070309020205020404" pitchFamily="49" charset="0"/>
              </a:rPr>
              <a:t>DiffuseCool</a:t>
            </a:r>
            <a:r>
              <a:rPr lang="en-US" sz="1400" b="1" dirty="0">
                <a:latin typeface="Courier New" panose="02070309020205020404" pitchFamily="49" charset="0"/>
              </a:rPr>
              <a:t> = 0.045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float </a:t>
            </a:r>
            <a:r>
              <a:rPr lang="en-US" sz="1400" b="1" dirty="0" err="1">
                <a:latin typeface="Courier New" panose="02070309020205020404" pitchFamily="49" charset="0"/>
              </a:rPr>
              <a:t>NdotL</a:t>
            </a:r>
            <a:r>
              <a:rPr lang="en-US" sz="1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vec3 </a:t>
            </a:r>
            <a:r>
              <a:rPr lang="en-US" sz="1400" b="1" dirty="0" err="1">
                <a:latin typeface="Courier New" panose="02070309020205020404" pitchFamily="49" charset="0"/>
              </a:rPr>
              <a:t>ReflectVec</a:t>
            </a:r>
            <a:r>
              <a:rPr lang="en-US" sz="14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varying vec3 </a:t>
            </a:r>
            <a:r>
              <a:rPr lang="en-US" sz="1400" b="1" dirty="0" err="1">
                <a:latin typeface="Courier New" panose="02070309020205020404" pitchFamily="49" charset="0"/>
              </a:rPr>
              <a:t>ViewVec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kcool</a:t>
            </a:r>
            <a:r>
              <a:rPr lang="en-US" sz="1400" b="1" dirty="0">
                <a:latin typeface="Courier New" panose="02070309020205020404" pitchFamily="49" charset="0"/>
              </a:rPr>
              <a:t>    = min(</a:t>
            </a:r>
            <a:r>
              <a:rPr lang="en-US" sz="1400" b="1" dirty="0" err="1">
                <a:latin typeface="Courier New" panose="02070309020205020404" pitchFamily="49" charset="0"/>
              </a:rPr>
              <a:t>CoolColor</a:t>
            </a:r>
            <a:r>
              <a:rPr lang="en-US" sz="1400" b="1" dirty="0">
                <a:latin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</a:rPr>
              <a:t>DiffuseCool</a:t>
            </a:r>
            <a:r>
              <a:rPr lang="en-US" sz="1400" b="1" dirty="0">
                <a:latin typeface="Courier New" panose="02070309020205020404" pitchFamily="49" charset="0"/>
              </a:rPr>
              <a:t> * vec3(</a:t>
            </a:r>
            <a:r>
              <a:rPr lang="en-US" sz="1400" b="1" dirty="0" err="1">
                <a:latin typeface="Courier New" panose="02070309020205020404" pitchFamily="49" charset="0"/>
              </a:rPr>
              <a:t>gl_Color</a:t>
            </a:r>
            <a:r>
              <a:rPr lang="en-US" sz="1400" b="1" dirty="0">
                <a:latin typeface="Courier New" panose="02070309020205020404" pitchFamily="49" charset="0"/>
              </a:rPr>
              <a:t>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kwarm</a:t>
            </a:r>
            <a:r>
              <a:rPr lang="en-US" sz="1400" b="1" dirty="0">
                <a:latin typeface="Courier New" panose="02070309020205020404" pitchFamily="49" charset="0"/>
              </a:rPr>
              <a:t>    = min(</a:t>
            </a:r>
            <a:r>
              <a:rPr lang="en-US" sz="1400" b="1" dirty="0" err="1">
                <a:latin typeface="Courier New" panose="02070309020205020404" pitchFamily="49" charset="0"/>
              </a:rPr>
              <a:t>WarmColor</a:t>
            </a:r>
            <a:r>
              <a:rPr lang="en-US" sz="1400" b="1" dirty="0">
                <a:latin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</a:rPr>
              <a:t>DiffuseWarm</a:t>
            </a:r>
            <a:r>
              <a:rPr lang="en-US" sz="1400" b="1" dirty="0">
                <a:latin typeface="Courier New" panose="02070309020205020404" pitchFamily="49" charset="0"/>
              </a:rPr>
              <a:t> * vec3(</a:t>
            </a:r>
            <a:r>
              <a:rPr lang="en-US" sz="1400" b="1" dirty="0" err="1">
                <a:latin typeface="Courier New" panose="02070309020205020404" pitchFamily="49" charset="0"/>
              </a:rPr>
              <a:t>gl_Color</a:t>
            </a:r>
            <a:r>
              <a:rPr lang="en-US" sz="1400" b="1" dirty="0">
                <a:latin typeface="Courier New" panose="02070309020205020404" pitchFamily="49" charset="0"/>
              </a:rPr>
              <a:t>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kfinal</a:t>
            </a:r>
            <a:r>
              <a:rPr lang="en-US" sz="1400" b="1" dirty="0">
                <a:latin typeface="Courier New" panose="02070309020205020404" pitchFamily="49" charset="0"/>
              </a:rPr>
              <a:t>   = mix(</a:t>
            </a:r>
            <a:r>
              <a:rPr lang="en-US" sz="1400" b="1" dirty="0" err="1">
                <a:latin typeface="Courier New" panose="02070309020205020404" pitchFamily="49" charset="0"/>
              </a:rPr>
              <a:t>kcool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kwarm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NdotL</a:t>
            </a:r>
            <a:r>
              <a:rPr lang="en-US" sz="1400" b="1" dirty="0">
                <a:latin typeface="Courier New" panose="02070309020205020404" pitchFamily="49" charset="0"/>
              </a:rPr>
              <a:t>) * </a:t>
            </a:r>
            <a:r>
              <a:rPr lang="en-US" sz="1400" b="1" dirty="0" err="1">
                <a:latin typeface="Courier New" panose="02070309020205020404" pitchFamily="49" charset="0"/>
              </a:rPr>
              <a:t>gl_Color.a</a:t>
            </a:r>
            <a:r>
              <a:rPr lang="en-US" sz="1400" b="1" dirty="0" smtClean="0">
                <a:latin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nreflect</a:t>
            </a:r>
            <a:r>
              <a:rPr lang="en-US" sz="1400" b="1" dirty="0">
                <a:latin typeface="Courier New" panose="02070309020205020404" pitchFamily="49" charset="0"/>
              </a:rPr>
              <a:t> = normalize(</a:t>
            </a:r>
            <a:r>
              <a:rPr lang="en-US" sz="1400" b="1" dirty="0" err="1">
                <a:latin typeface="Courier New" panose="02070309020205020404" pitchFamily="49" charset="0"/>
              </a:rPr>
              <a:t>ReflectVec</a:t>
            </a:r>
            <a:r>
              <a:rPr lang="en-US" sz="14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vec3 </a:t>
            </a:r>
            <a:r>
              <a:rPr lang="en-US" sz="1400" b="1" dirty="0" err="1">
                <a:latin typeface="Courier New" panose="02070309020205020404" pitchFamily="49" charset="0"/>
              </a:rPr>
              <a:t>nview</a:t>
            </a:r>
            <a:r>
              <a:rPr lang="en-US" sz="1400" b="1" dirty="0">
                <a:latin typeface="Courier New" panose="02070309020205020404" pitchFamily="49" charset="0"/>
              </a:rPr>
              <a:t>    = normalize(</a:t>
            </a:r>
            <a:r>
              <a:rPr lang="en-US" sz="1400" b="1" dirty="0" err="1">
                <a:latin typeface="Courier New" panose="02070309020205020404" pitchFamily="49" charset="0"/>
              </a:rPr>
              <a:t>ViewVec</a:t>
            </a:r>
            <a:r>
              <a:rPr lang="en-US" sz="1400" b="1" dirty="0" smtClean="0">
                <a:latin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float spec    = max(dot(</a:t>
            </a:r>
            <a:r>
              <a:rPr lang="en-US" sz="1400" b="1" dirty="0" err="1">
                <a:latin typeface="Courier New" panose="02070309020205020404" pitchFamily="49" charset="0"/>
              </a:rPr>
              <a:t>nreflect</a:t>
            </a:r>
            <a:r>
              <a:rPr lang="en-US" sz="1400" b="1" dirty="0">
                <a:latin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</a:rPr>
              <a:t>nview</a:t>
            </a:r>
            <a:r>
              <a:rPr lang="en-US" sz="1400" b="1" dirty="0">
                <a:latin typeface="Courier New" panose="02070309020205020404" pitchFamily="49" charset="0"/>
              </a:rPr>
              <a:t>), 0.0);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spec          = pow(spec, 32.0</a:t>
            </a:r>
            <a:r>
              <a:rPr lang="en-US" sz="1400" b="1" dirty="0" smtClean="0">
                <a:latin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</a:rPr>
              <a:t>gl_FragColor</a:t>
            </a:r>
            <a:r>
              <a:rPr lang="en-US" sz="1400" b="1" dirty="0">
                <a:latin typeface="Courier New" panose="02070309020205020404" pitchFamily="49" charset="0"/>
              </a:rPr>
              <a:t> = vec4(min(</a:t>
            </a:r>
            <a:r>
              <a:rPr lang="en-US" sz="1400" b="1" dirty="0" err="1">
                <a:latin typeface="Courier New" panose="02070309020205020404" pitchFamily="49" charset="0"/>
              </a:rPr>
              <a:t>kfinal</a:t>
            </a:r>
            <a:r>
              <a:rPr lang="en-US" sz="1400" b="1" dirty="0">
                <a:latin typeface="Courier New" panose="02070309020205020404" pitchFamily="49" charset="0"/>
              </a:rPr>
              <a:t> + spec, 1.0),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40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</a:t>
            </a:r>
            <a:r>
              <a:rPr lang="en-US" dirty="0"/>
              <a:t>shading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In the vertex shader source, notice the use of the built-in ability to distinguish front faces from back faces: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</a:t>
            </a:r>
            <a:r>
              <a:rPr lang="en-US" sz="1800">
                <a:latin typeface="Courier New" panose="02070309020205020404" pitchFamily="49" charset="0"/>
              </a:rPr>
              <a:t>gl_FrontColor = vec4(vec3(0.75), 1.0);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latin typeface="Courier New" panose="02070309020205020404" pitchFamily="49" charset="0"/>
              </a:rPr>
              <a:t>	gl_BackColor  = vec4(0.0);</a:t>
            </a:r>
            <a:endParaRPr lang="en-US" sz="18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This supports distinguishing front faces (which should be shaded smoothly) from the edges of back faces (which will be drawn in heavy black.)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000"/>
              <a:t>In the fragment shader source, this is used to choose the weighted diffuse color by clipping with the </a:t>
            </a:r>
            <a:r>
              <a:rPr lang="en-US" sz="2000">
                <a:latin typeface="Courier New" panose="02070309020205020404" pitchFamily="49" charset="0"/>
              </a:rPr>
              <a:t>a</a:t>
            </a:r>
            <a:r>
              <a:rPr lang="en-US" sz="2000"/>
              <a:t> component: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latin typeface="Courier New" panose="02070309020205020404" pitchFamily="49" charset="0"/>
              </a:rPr>
              <a:t>	vec3 kfinal = mix(kcool, kwarm, NdotL) * gl_Color.a;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/>
              <a:t>	Here </a:t>
            </a:r>
            <a:r>
              <a:rPr lang="en-US" sz="2000">
                <a:latin typeface="Courier New" panose="02070309020205020404" pitchFamily="49" charset="0"/>
              </a:rPr>
              <a:t>mix()</a:t>
            </a:r>
            <a:r>
              <a:rPr lang="en-US" sz="2000"/>
              <a:t> is a GLSL method which returns the linear interpolation between </a:t>
            </a:r>
            <a:r>
              <a:rPr lang="en-US" sz="2000">
                <a:latin typeface="Courier New" panose="02070309020205020404" pitchFamily="49" charset="0"/>
              </a:rPr>
              <a:t>kcool </a:t>
            </a:r>
            <a:r>
              <a:rPr lang="en-US" sz="2000"/>
              <a:t>and </a:t>
            </a:r>
            <a:r>
              <a:rPr lang="en-US" sz="2000">
                <a:latin typeface="Courier New" panose="02070309020205020404" pitchFamily="49" charset="0"/>
              </a:rPr>
              <a:t>kwarm</a:t>
            </a:r>
            <a:r>
              <a:rPr lang="en-US" sz="2000"/>
              <a:t>.  The weighting factor (‘</a:t>
            </a:r>
            <a:r>
              <a:rPr lang="en-US" sz="2000" i="1"/>
              <a:t>t</a:t>
            </a:r>
            <a:r>
              <a:rPr lang="en-US" sz="2000"/>
              <a:t>’ in the interpolation) is </a:t>
            </a:r>
            <a:r>
              <a:rPr lang="en-US" sz="2000">
                <a:latin typeface="Courier New" panose="02070309020205020404" pitchFamily="49" charset="0"/>
              </a:rPr>
              <a:t>NdotL</a:t>
            </a:r>
            <a:r>
              <a:rPr lang="en-US" sz="2000"/>
              <a:t>, the diffuse lighting value.</a:t>
            </a:r>
          </a:p>
        </p:txBody>
      </p:sp>
    </p:spTree>
    <p:extLst>
      <p:ext uri="{BB962C8B-B14F-4D97-AF65-F5344CB8AC3E}">
        <p14:creationId xmlns:p14="http://schemas.microsoft.com/office/powerpoint/2010/main" val="19480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500" dirty="0" smtClean="0"/>
              <a:t>Gooch Shading – alternative implementation</a:t>
            </a:r>
            <a:endParaRPr lang="en-US" sz="3500" dirty="0"/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vec3 lightDir,normal;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varying vec4 position;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= vec3( 1.0, 0.1, 0.1 ); 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lit color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lowCol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= vec3( 0.3, 0.0, 0.0 ); 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dark color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 vec3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specCol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vec3( 1.0, 1.0, 1.0 ); 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specular color</a:t>
            </a: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vec4 color;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33CC33"/>
                </a:solidFill>
                <a:latin typeface="Courier New" panose="02070309020205020404" pitchFamily="49" charset="0"/>
              </a:rPr>
              <a:t>// normalizing the lights position to be on the safe side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	vec3 n = normalize(normal);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dirty="0">
                <a:solidFill>
                  <a:srgbClr val="33CC33"/>
                </a:solidFill>
                <a:latin typeface="Courier New" panose="02070309020205020404" pitchFamily="49" charset="0"/>
              </a:rPr>
              <a:t>// eye vector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e = -normalize(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position.xyz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	vec3 l = normalize(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lightDir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endParaRPr lang="en-US" sz="17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b="4698"/>
          <a:stretch>
            <a:fillRect/>
          </a:stretch>
        </p:blipFill>
        <p:spPr bwMode="auto">
          <a:xfrm>
            <a:off x="6248400" y="4343400"/>
            <a:ext cx="21336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1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Gooch shading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edgeMask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(dot(e, n) &gt;  0.4) ? 1 : 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h = normalize(l + e);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(pow(dot(h, n), 30) &gt; 0.5)? 1:0;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float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(dot(l, n) &gt; 0.4) ? 1 : 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color.xyz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edgeMask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(mix(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lowCol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hiMask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) + (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specMask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*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specCol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0000FF"/>
                </a:solidFill>
                <a:latin typeface="Courier New" panose="02070309020205020404" pitchFamily="49" charset="0"/>
              </a:rPr>
              <a:t>gl_FragColor = color;</a:t>
            </a: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31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500" dirty="0" smtClean="0"/>
              <a:t>Another Example</a:t>
            </a:r>
            <a:r>
              <a:rPr lang="en-US" sz="3500" dirty="0"/>
              <a:t>: Wave Motion Vertex </a:t>
            </a:r>
            <a:r>
              <a:rPr lang="en-US" sz="3500" dirty="0" err="1"/>
              <a:t>Shader</a:t>
            </a:r>
            <a:endParaRPr lang="en-US" sz="3500" dirty="0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uniform float time;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vec3 normale;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varying vec4 positione;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1700" b="1" noProof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void main()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 normale = gl_NormalMatrix*gl_Normal;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 positione = gl_ModelViewMatrix*gl_Vertex;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float xs = 0.1, zs = 0.13;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vec4 myPos = 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	myPos.y = myPos.y * (1.0 + 0.2 * sin(xs*time) * sin(zs*time));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	gl_Position = gl_ModelViewProjectionMatrix * myPos;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700" b="1" noProof="1">
                <a:solidFill>
                  <a:srgbClr val="0000FF"/>
                </a:solidFill>
                <a:latin typeface="Courier New" panose="02070309020205020404" pitchFamily="49" charset="0"/>
              </a:rPr>
              <a:t>}	</a:t>
            </a:r>
            <a:endParaRPr lang="en-US" sz="17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91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Particle System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uniform 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uniform float g, 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vec3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vel.y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 + g/(2.0)*t*t;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object_pos.z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gl_Vertex.z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+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vel.z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gl_Position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</a:t>
            </a:r>
            <a:r>
              <a:rPr lang="en-US" sz="19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gl_ModelViewProjectionMatrix</a:t>
            </a: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*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vec4(object_pos,1);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7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Displaying/Resizing the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we typically reset the viewport and transformation matrices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38425"/>
            <a:ext cx="4743450" cy="35337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28850" y="3048000"/>
            <a:ext cx="2819400" cy="685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24500" y="320623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width and height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5048250" y="3390900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Cube Mapping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/>
              <a:t>Use reflection vector to locate texture in cube map</a:t>
            </a:r>
          </a:p>
          <a:p>
            <a:pPr>
              <a:lnSpc>
                <a:spcPct val="80000"/>
              </a:lnSpc>
            </a:pPr>
            <a:r>
              <a:rPr lang="en-US" sz="2000"/>
              <a:t>We can form a cube map texture by defining six 2D texture maps that correspond to the sides of a box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Supported by OpenGL</a:t>
            </a:r>
          </a:p>
          <a:p>
            <a:pPr>
              <a:lnSpc>
                <a:spcPct val="80000"/>
              </a:lnSpc>
            </a:pPr>
            <a:r>
              <a:rPr lang="en-US" sz="2000"/>
              <a:t>We can implement Cube maps in GLSL through cubemap sampler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FF"/>
                </a:solidFill>
              </a:rPr>
              <a:t>vec4 texColor = textureCube(mycube, texcoord);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Texture coordinates must be 3D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000"/>
          </a:p>
        </p:txBody>
      </p:sp>
      <p:pic>
        <p:nvPicPr>
          <p:cNvPr id="3061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075" y="2009775"/>
            <a:ext cx="2736850" cy="1546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6185" name="Picture 9" descr="hue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2288" y="1719263"/>
            <a:ext cx="2128837" cy="21288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8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Environment Maps with Shaders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Need to compute the reflection vector and use it to access the cube map texture.</a:t>
            </a:r>
          </a:p>
          <a:p>
            <a:pPr>
              <a:lnSpc>
                <a:spcPct val="80000"/>
              </a:lnSpc>
            </a:pPr>
            <a:endParaRPr lang="en-US" sz="2600"/>
          </a:p>
          <a:p>
            <a:pPr>
              <a:lnSpc>
                <a:spcPct val="80000"/>
              </a:lnSpc>
            </a:pPr>
            <a:r>
              <a:rPr lang="en-US" sz="2600"/>
              <a:t>Environment map usually computed in world coordinates which can differ from object coordinates because of modeling matrix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May have to keep track of modeling matrix and pass it to shader as a uniform variable</a:t>
            </a:r>
          </a:p>
          <a:p>
            <a:pPr>
              <a:lnSpc>
                <a:spcPct val="80000"/>
              </a:lnSpc>
            </a:pPr>
            <a:endParaRPr lang="en-US" sz="2600"/>
          </a:p>
          <a:p>
            <a:pPr>
              <a:lnSpc>
                <a:spcPct val="80000"/>
              </a:lnSpc>
            </a:pPr>
            <a:r>
              <a:rPr lang="en-US" sz="2600"/>
              <a:t>Can use reflection map or refraction map (for example to simulate water)</a:t>
            </a:r>
          </a:p>
        </p:txBody>
      </p:sp>
    </p:spTree>
    <p:extLst>
      <p:ext uri="{BB962C8B-B14F-4D97-AF65-F5344CB8AC3E}">
        <p14:creationId xmlns:p14="http://schemas.microsoft.com/office/powerpoint/2010/main" val="7635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Cube Map Vertex Shader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mat4 modelMat;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mat3 invTrModelMat;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uniform vec4 eyew;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varying vec3 reflectw;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vec4 positionw = modelMat*gl_Vertex;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vec3 normw = normalize(invTrModelMat*gl_Normal);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vec3 viewv = normalize(eyew.xyz-positionw.xyz);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	</a:t>
            </a:r>
            <a:r>
              <a:rPr lang="en-US" sz="1900" b="1">
                <a:solidFill>
                  <a:schemeClr val="accent2"/>
                </a:solidFill>
                <a:latin typeface="Courier New" panose="02070309020205020404" pitchFamily="49" charset="0"/>
              </a:rPr>
              <a:t>/* reflection vector in world frame */</a:t>
            </a: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	reflectw = reflect(normw, viewv);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	gl_Position = 	gl_ModelViewProjectionMatrix*gl_Vertex;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900" b="1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sz="19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Cube Map Fragment Shader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accent2"/>
                </a:solidFill>
                <a:latin typeface="Courier New" panose="02070309020205020404" pitchFamily="49" charset="0"/>
              </a:rPr>
              <a:t>/* fragment shader for reflection map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varying vec3 reflectw;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uniform samplerCube MyMap;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void main(void)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    gl_FragColor = textureCube(myMap, 	reflectw);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400" b="1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Perturb normal for each fragment</a:t>
            </a:r>
          </a:p>
          <a:p>
            <a:r>
              <a:rPr lang="en-US"/>
              <a:t>Store perturbation as textures</a:t>
            </a:r>
          </a:p>
          <a:p>
            <a:pPr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58724" name="Picture 4" descr="hue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26955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systems on the GPU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4572000" cy="4038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Shaders extend the use of </a:t>
            </a:r>
            <a:r>
              <a:rPr lang="en-US" sz="2000" i="1"/>
              <a:t>texture memory</a:t>
            </a:r>
            <a:r>
              <a:rPr lang="en-US" sz="2000"/>
              <a:t> dramatically. Shaders can write to texture memory, and textures are no longer limited to being a two-dimensional plane of RGB(A).</a:t>
            </a:r>
          </a:p>
          <a:p>
            <a:pPr>
              <a:lnSpc>
                <a:spcPct val="90000"/>
              </a:lnSpc>
            </a:pPr>
            <a:r>
              <a:rPr lang="en-US" sz="2000"/>
              <a:t>A particle systems can be represented by storing a position and velocity for every particle.</a:t>
            </a:r>
          </a:p>
          <a:p>
            <a:pPr>
              <a:lnSpc>
                <a:spcPct val="90000"/>
              </a:lnSpc>
            </a:pPr>
            <a:r>
              <a:rPr lang="en-US" sz="2000"/>
              <a:t>A fragment shader can render a particle system </a:t>
            </a:r>
            <a:r>
              <a:rPr lang="en-US" sz="2000" i="1"/>
              <a:t>entirely in hardware</a:t>
            </a:r>
            <a:r>
              <a:rPr lang="en-US" sz="2000"/>
              <a:t> by using texture memory to store and evolve particle data.</a:t>
            </a:r>
          </a:p>
        </p:txBody>
      </p:sp>
      <p:pic>
        <p:nvPicPr>
          <p:cNvPr id="77832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001838"/>
            <a:ext cx="2971800" cy="3843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829300" y="5853113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</a:rPr>
              <a:t>Image by Michael Short</a:t>
            </a:r>
          </a:p>
        </p:txBody>
      </p:sp>
    </p:spTree>
    <p:extLst>
      <p:ext uri="{BB962C8B-B14F-4D97-AF65-F5344CB8AC3E}">
        <p14:creationId xmlns:p14="http://schemas.microsoft.com/office/powerpoint/2010/main" val="5379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Subdivision surfaces on the GPU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5105400" cy="4038600"/>
          </a:xfrm>
        </p:spPr>
        <p:txBody>
          <a:bodyPr/>
          <a:lstStyle/>
          <a:p>
            <a:r>
              <a:rPr lang="en-US" sz="2300"/>
              <a:t>Several techniques now exist for doing subdivision surface on the GPU.</a:t>
            </a:r>
          </a:p>
          <a:p>
            <a:pPr lvl="1"/>
            <a:r>
              <a:rPr lang="en-US" sz="2000"/>
              <a:t>An early approach by Boubekeur and Schlick used a predefined ‘generic’ model to subdivide each triangle, then applied a procedural distortion map to the positions of the new vertices.</a:t>
            </a:r>
          </a:p>
          <a:p>
            <a:pPr lvl="1"/>
            <a:r>
              <a:rPr lang="en-US" sz="2000"/>
              <a:t>Later work, such as Casta</a:t>
            </a:r>
            <a:r>
              <a:rPr lang="en-US" sz="2000">
                <a:cs typeface="Times New Roman" panose="02020603050405020304" pitchFamily="18" charset="0"/>
              </a:rPr>
              <a:t>ñ</a:t>
            </a:r>
            <a:r>
              <a:rPr lang="en-US" sz="2000"/>
              <a:t>o’s at nVidia, builds a complete tessellation pipeline in hardware.</a:t>
            </a:r>
          </a:p>
        </p:txBody>
      </p:sp>
      <p:pic>
        <p:nvPicPr>
          <p:cNvPr id="79879" name="Picture 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3763" y="4000500"/>
            <a:ext cx="2484437" cy="1943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6705600" y="5943600"/>
            <a:ext cx="1276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Castaño (2008)</a:t>
            </a:r>
          </a:p>
        </p:txBody>
      </p:sp>
      <p:pic>
        <p:nvPicPr>
          <p:cNvPr id="79884" name="Picture 12" descr="a_robot_p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2165350"/>
            <a:ext cx="2514600" cy="1420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6019800" y="3505200"/>
            <a:ext cx="236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</a:rPr>
              <a:t>Boubekeur and Schlick (2005)</a:t>
            </a:r>
          </a:p>
        </p:txBody>
      </p:sp>
    </p:spTree>
    <p:extLst>
      <p:ext uri="{BB962C8B-B14F-4D97-AF65-F5344CB8AC3E}">
        <p14:creationId xmlns:p14="http://schemas.microsoft.com/office/powerpoint/2010/main" val="10043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Each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frame must be redrawn from scratch</a:t>
            </a:r>
          </a:p>
          <a:p>
            <a:pPr lvl="1"/>
            <a:r>
              <a:rPr lang="en-US" dirty="0" smtClean="0"/>
              <a:t>Not incremental</a:t>
            </a:r>
          </a:p>
          <a:p>
            <a:r>
              <a:rPr lang="en-US" dirty="0" smtClean="0"/>
              <a:t>Again, we first register a callback for this task</a:t>
            </a:r>
          </a:p>
          <a:p>
            <a:r>
              <a:rPr lang="en-US" dirty="0" smtClean="0"/>
              <a:t>The registered function is automatically called by the windowing system whenever required</a:t>
            </a:r>
          </a:p>
          <a:p>
            <a:pPr lvl="1"/>
            <a:r>
              <a:rPr lang="en-US" dirty="0" smtClean="0"/>
              <a:t>May be called hundreds of times per second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419600"/>
            <a:ext cx="59932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Each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first clear all buffers, then render our frame, and finally swap buffers (remember double buffering)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752725"/>
            <a:ext cx="50006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</a:t>
            </a:r>
            <a:r>
              <a:rPr lang="en-US" dirty="0" smtClean="0">
                <a:solidFill>
                  <a:srgbClr val="C00000"/>
                </a:solidFill>
              </a:rPr>
              <a:t>animation</a:t>
            </a:r>
            <a:r>
              <a:rPr lang="en-US" dirty="0" smtClean="0"/>
              <a:t>, we must make sure that the window system calls our display function continuously</a:t>
            </a:r>
          </a:p>
          <a:p>
            <a:r>
              <a:rPr lang="en-US" dirty="0" smtClean="0"/>
              <a:t>For that purpose, we register another callback: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this function, we simply ask our display function to be called: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81375"/>
            <a:ext cx="2714625" cy="276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153025"/>
            <a:ext cx="34671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must communicate the geometry information to the GPU</a:t>
            </a:r>
          </a:p>
          <a:p>
            <a:r>
              <a:rPr lang="en-US" dirty="0" smtClean="0"/>
              <a:t>A simple approach: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tell GPU that we want to draw a line from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, z</a:t>
            </a:r>
            <a:r>
              <a:rPr lang="en-US" baseline="-25000" dirty="0" smtClean="0"/>
              <a:t>0</a:t>
            </a:r>
            <a:r>
              <a:rPr lang="en-US" dirty="0" smtClean="0"/>
              <a:t>) to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, z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3143071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program must communicate the geometry information to the GPU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1200" y="2133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28710"/>
            <a:ext cx="4362450" cy="161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4504183"/>
            <a:ext cx="5314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besides position can be sent as well: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tell GPU that we want to draw a line from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, z</a:t>
            </a:r>
            <a:r>
              <a:rPr lang="en-US" baseline="-25000" dirty="0" smtClean="0"/>
              <a:t>0</a:t>
            </a:r>
            <a:r>
              <a:rPr lang="en-US" dirty="0" smtClean="0"/>
              <a:t>) to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, z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endpoint colors are (1, 0, 0) and (0, 0, 1)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2286000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(GL_LINES);</a:t>
            </a:r>
          </a:p>
          <a:p>
            <a:r>
              <a:rPr lang="en-US" dirty="0"/>
              <a:t> </a:t>
            </a:r>
            <a:r>
              <a:rPr lang="en-US" dirty="0" smtClean="0"/>
              <a:t>   glColor3f(1, 0, 0); </a:t>
            </a:r>
            <a:r>
              <a:rPr lang="en-US" dirty="0" smtClean="0">
                <a:solidFill>
                  <a:srgbClr val="FF0000"/>
                </a:solidFill>
              </a:rPr>
              <a:t>// red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glColor3f(0, 1, </a:t>
            </a:r>
            <a:r>
              <a:rPr lang="en-US" dirty="0"/>
              <a:t>0</a:t>
            </a:r>
            <a:r>
              <a:rPr lang="en-US" dirty="0" smtClean="0"/>
              <a:t>); </a:t>
            </a:r>
            <a:r>
              <a:rPr lang="en-US" dirty="0" smtClean="0">
                <a:solidFill>
                  <a:srgbClr val="92D050"/>
                </a:solidFill>
              </a:rPr>
              <a:t>// green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Triangles are similar: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Every group of three vertices define a triangle</a:t>
            </a:r>
          </a:p>
          <a:p>
            <a:r>
              <a:rPr lang="en-US" dirty="0" smtClean="0"/>
              <a:t>Drawing two triangles: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9400" y="20574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(GL_TRIANGLES);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71832" y="48006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(GL_TRIANGLES);</a:t>
            </a:r>
          </a:p>
          <a:p>
            <a:r>
              <a:rPr lang="en-US" dirty="0" smtClean="0"/>
              <a:t>    glVertex3f(x0, y0, z0); glVertex3f(x1, y1, z1);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glVertex3f(x3, y3, z3); glVertex3f(x4, y4, z4); glVertex3f(x5, y5, z5);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Hardware (GH)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GH is a set of components which implements the forward rendering pipeline at a chip level called </a:t>
            </a:r>
            <a:r>
              <a:rPr lang="en-US" dirty="0" smtClean="0">
                <a:solidFill>
                  <a:srgbClr val="C00000"/>
                </a:solidFill>
              </a:rPr>
              <a:t>GPU</a:t>
            </a:r>
          </a:p>
          <a:p>
            <a:r>
              <a:rPr lang="en-US" dirty="0" smtClean="0"/>
              <a:t>Modern GPUs are </a:t>
            </a:r>
            <a:r>
              <a:rPr lang="en-US" dirty="0" smtClean="0">
                <a:solidFill>
                  <a:srgbClr val="C00000"/>
                </a:solidFill>
              </a:rPr>
              <a:t>programmable</a:t>
            </a:r>
          </a:p>
          <a:p>
            <a:r>
              <a:rPr lang="en-US" dirty="0" smtClean="0"/>
              <a:t>GPUs are massively </a:t>
            </a:r>
            <a:r>
              <a:rPr lang="en-US" dirty="0" smtClean="0">
                <a:solidFill>
                  <a:srgbClr val="C00000"/>
                </a:solidFill>
              </a:rPr>
              <a:t>parallel</a:t>
            </a:r>
            <a:r>
              <a:rPr lang="en-US" dirty="0" smtClean="0"/>
              <a:t> (orders of magnitude more parallel than CPUs)</a:t>
            </a:r>
          </a:p>
          <a:p>
            <a:r>
              <a:rPr lang="en-US" dirty="0" smtClean="0"/>
              <a:t>GPUs change continuously mainly due to the demands of the video game industry</a:t>
            </a:r>
          </a:p>
          <a:p>
            <a:r>
              <a:rPr lang="en-US" dirty="0" smtClean="0"/>
              <a:t>Big players:</a:t>
            </a:r>
          </a:p>
          <a:p>
            <a:pPr lvl="1"/>
            <a:r>
              <a:rPr lang="en-US" dirty="0" smtClean="0"/>
              <a:t>AMD, </a:t>
            </a:r>
            <a:r>
              <a:rPr lang="en-US" dirty="0" err="1" smtClean="0"/>
              <a:t>Nvidia</a:t>
            </a:r>
            <a:r>
              <a:rPr lang="en-US" dirty="0" smtClean="0"/>
              <a:t>, Intel, Microsoft, Apple, Qualcomm,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Geometry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this approach </a:t>
            </a:r>
            <a:r>
              <a:rPr lang="en-US" i="1" dirty="0" smtClean="0"/>
              <a:t>m </a:t>
            </a:r>
            <a:r>
              <a:rPr lang="en-US" dirty="0" smtClean="0"/>
              <a:t>triangles require </a:t>
            </a:r>
            <a:r>
              <a:rPr lang="en-US" i="1" dirty="0" smtClean="0"/>
              <a:t>3m </a:t>
            </a:r>
            <a:r>
              <a:rPr lang="en-US" dirty="0" smtClean="0"/>
              <a:t>vertex calls</a:t>
            </a:r>
          </a:p>
          <a:p>
            <a:r>
              <a:rPr lang="en-US" dirty="0" smtClean="0"/>
              <a:t>An improved method is to use </a:t>
            </a:r>
            <a:r>
              <a:rPr lang="en-US" dirty="0" smtClean="0">
                <a:solidFill>
                  <a:srgbClr val="C00000"/>
                </a:solidFill>
              </a:rPr>
              <a:t>triangle strips </a:t>
            </a:r>
            <a:r>
              <a:rPr lang="en-US" dirty="0" smtClean="0"/>
              <a:t>for meshes</a:t>
            </a:r>
          </a:p>
          <a:p>
            <a:r>
              <a:rPr lang="en-US" dirty="0" smtClean="0"/>
              <a:t>The first three vertices define the first triangle</a:t>
            </a:r>
          </a:p>
          <a:p>
            <a:r>
              <a:rPr lang="en-US" dirty="0" smtClean="0"/>
              <a:t>Every vertex afterwards defines a new triangle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m </a:t>
            </a:r>
            <a:r>
              <a:rPr lang="en-US" dirty="0" smtClean="0"/>
              <a:t>triangles require </a:t>
            </a:r>
            <a:r>
              <a:rPr lang="en-US" i="1" dirty="0" smtClean="0"/>
              <a:t>m+2 </a:t>
            </a:r>
            <a:r>
              <a:rPr lang="en-US" dirty="0" smtClean="0"/>
              <a:t>vertex calls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655874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53000" y="3657600"/>
            <a:ext cx="3048000" cy="1852413"/>
            <a:chOff x="4953000" y="3657600"/>
            <a:chExt cx="3048000" cy="1852413"/>
          </a:xfrm>
        </p:grpSpPr>
        <p:sp>
          <p:nvSpPr>
            <p:cNvPr id="7" name="Oval 6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0, 1, 2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2, 1, 3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8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Winding order </a:t>
            </a:r>
            <a:r>
              <a:rPr lang="en-US" dirty="0" smtClean="0"/>
              <a:t>determines the facing of a triangle</a:t>
            </a:r>
          </a:p>
          <a:p>
            <a:r>
              <a:rPr lang="en-US" dirty="0" smtClean="0"/>
              <a:t>Here both triangles are facing toward the viewer: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33274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glVertex3f(x1, y1, z1);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glVertex3f(x2, y2, z2);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53000" y="3329187"/>
            <a:ext cx="3048000" cy="1852413"/>
            <a:chOff x="4953000" y="3657600"/>
            <a:chExt cx="3048000" cy="1852413"/>
          </a:xfrm>
        </p:grpSpPr>
        <p:sp>
          <p:nvSpPr>
            <p:cNvPr id="8" name="Oval 7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0, 1, 2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2, 1, 3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74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Winding order </a:t>
            </a:r>
            <a:r>
              <a:rPr lang="en-US" dirty="0" smtClean="0"/>
              <a:t>determines the facing of a triangle</a:t>
            </a:r>
          </a:p>
          <a:p>
            <a:r>
              <a:rPr lang="en-US" dirty="0" smtClean="0"/>
              <a:t>Here both triangles are facing away from the viewer: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is important to use a consisting winding order when drawing a mesh due to </a:t>
            </a:r>
            <a:r>
              <a:rPr lang="en-US" dirty="0" err="1" smtClean="0"/>
              <a:t>backface</a:t>
            </a:r>
            <a:r>
              <a:rPr lang="en-US" dirty="0" smtClean="0"/>
              <a:t> culling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4400" y="3022661"/>
            <a:ext cx="3937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953000" y="3024387"/>
            <a:ext cx="3048000" cy="1852413"/>
            <a:chOff x="4953000" y="3657600"/>
            <a:chExt cx="3048000" cy="1852413"/>
          </a:xfrm>
        </p:grpSpPr>
        <p:sp>
          <p:nvSpPr>
            <p:cNvPr id="25" name="Oval 24"/>
            <p:cNvSpPr/>
            <p:nvPr/>
          </p:nvSpPr>
          <p:spPr>
            <a:xfrm>
              <a:off x="5181600" y="39672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0198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705600" y="3891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848600" y="503406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53000" y="36624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06894" y="48933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00800" y="3657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15947" y="514068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61919" y="4041402"/>
              <a:ext cx="827903" cy="1087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102178" y="3967261"/>
              <a:ext cx="679622" cy="1136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261919" y="3967261"/>
              <a:ext cx="1519881" cy="74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733469" y="3935341"/>
              <a:ext cx="1172796" cy="118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83710" y="5096082"/>
              <a:ext cx="1847268" cy="8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47038" y="420831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0, 2, 1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64775" y="454536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, </a:t>
              </a:r>
              <a:r>
                <a:rPr lang="en-US" dirty="0"/>
                <a:t>2</a:t>
              </a:r>
              <a:r>
                <a:rPr lang="en-US" dirty="0" smtClean="0"/>
                <a:t>,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4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APIs are </a:t>
            </a:r>
            <a:r>
              <a:rPr lang="en-US" dirty="0" smtClean="0">
                <a:solidFill>
                  <a:srgbClr val="C00000"/>
                </a:solidFill>
              </a:rPr>
              <a:t>state machines</a:t>
            </a:r>
          </a:p>
          <a:p>
            <a:r>
              <a:rPr lang="en-US" dirty="0" smtClean="0"/>
              <a:t>Various states are preserved until we change them</a:t>
            </a:r>
          </a:p>
          <a:p>
            <a:r>
              <a:rPr lang="en-US" dirty="0" smtClean="0"/>
              <a:t>In the example below, the color of each vertex is set to (0, 1, 0), that is green: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3733800"/>
            <a:ext cx="3937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glColor3f(0, 1, 0)</a:t>
            </a:r>
          </a:p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Below the first three vertices have the same color and normal</a:t>
            </a:r>
          </a:p>
          <a:p>
            <a:r>
              <a:rPr lang="en-US" dirty="0" smtClean="0"/>
              <a:t>The fourth vertex has a different color and normal: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0314" y="3200400"/>
            <a:ext cx="39376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glColor3f(0, 1, 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glNormal3f(0, 0, 1)</a:t>
            </a:r>
          </a:p>
          <a:p>
            <a:r>
              <a:rPr lang="en-US" dirty="0" err="1" smtClean="0"/>
              <a:t>glBegin</a:t>
            </a:r>
            <a:r>
              <a:rPr lang="en-US" dirty="0" smtClean="0"/>
              <a:t>(GL_TRIANGLE_STRIP);</a:t>
            </a:r>
          </a:p>
          <a:p>
            <a:r>
              <a:rPr lang="en-US" dirty="0" smtClean="0"/>
              <a:t>    glVertex3f(x0, y0, z0);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glVertex3f(x2, y2, z2);</a:t>
            </a:r>
          </a:p>
          <a:p>
            <a:r>
              <a:rPr lang="en-US" dirty="0"/>
              <a:t>    </a:t>
            </a:r>
            <a:r>
              <a:rPr lang="en-US" dirty="0" smtClean="0"/>
              <a:t>glVertex3f(x1, y1, z1);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C00000"/>
                </a:solidFill>
              </a:rPr>
              <a:t>glColor3f(1, 0, </a:t>
            </a:r>
            <a:r>
              <a:rPr lang="en-US" dirty="0">
                <a:solidFill>
                  <a:srgbClr val="C00000"/>
                </a:solidFill>
              </a:rPr>
              <a:t>0)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   glNormal3f(1, </a:t>
            </a:r>
            <a:r>
              <a:rPr lang="en-US" dirty="0">
                <a:solidFill>
                  <a:srgbClr val="C00000"/>
                </a:solidFill>
              </a:rPr>
              <a:t>0, 1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glVertex3f(x3, y3, z3);</a:t>
            </a:r>
          </a:p>
          <a:p>
            <a:r>
              <a:rPr lang="en-US" dirty="0" err="1" smtClean="0"/>
              <a:t>glEnd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is a state machine</a:t>
            </a:r>
          </a:p>
          <a:p>
            <a:r>
              <a:rPr lang="en-US" dirty="0"/>
              <a:t>OpenGL functions are of two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Primitive generating</a:t>
            </a:r>
          </a:p>
          <a:p>
            <a:pPr lvl="2"/>
            <a:r>
              <a:rPr lang="en-US" dirty="0" smtClean="0"/>
              <a:t>Can cause output if primitive is visible</a:t>
            </a:r>
          </a:p>
          <a:p>
            <a:pPr lvl="2"/>
            <a:r>
              <a:rPr lang="en-US" dirty="0"/>
              <a:t>How vertices are processed and appearance of primitives, </a:t>
            </a:r>
            <a:r>
              <a:rPr lang="en-US" dirty="0" smtClean="0"/>
              <a:t>are controlled </a:t>
            </a:r>
            <a:r>
              <a:rPr lang="en-US" dirty="0"/>
              <a:t>by the </a:t>
            </a:r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State changing</a:t>
            </a:r>
          </a:p>
          <a:p>
            <a:pPr lvl="2"/>
            <a:r>
              <a:rPr lang="tr-TR" dirty="0"/>
              <a:t>Transformation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r>
              <a:rPr lang="en-US" dirty="0" smtClean="0"/>
              <a:t>Attribute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r>
              <a:rPr lang="en-US" dirty="0" smtClean="0"/>
              <a:t>Viewing </a:t>
            </a:r>
            <a:r>
              <a:rPr lang="tr-TR" dirty="0" smtClean="0"/>
              <a:t>functions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9" y="1417638"/>
            <a:ext cx="7510462" cy="44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18" y="3575961"/>
            <a:ext cx="4605482" cy="270804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Every OpenGL/glut program must have a display callback</a:t>
            </a:r>
          </a:p>
          <a:p>
            <a:r>
              <a:rPr lang="en-US" dirty="0" smtClean="0"/>
              <a:t>The display </a:t>
            </a:r>
            <a:r>
              <a:rPr lang="en-US" dirty="0"/>
              <a:t>callback is executed whenever OpenGL decides that </a:t>
            </a:r>
            <a:r>
              <a:rPr lang="en-US" dirty="0" smtClean="0"/>
              <a:t>the display </a:t>
            </a:r>
            <a:r>
              <a:rPr lang="en-US" dirty="0"/>
              <a:t>must be refreshed, for example when the window is </a:t>
            </a:r>
            <a:r>
              <a:rPr lang="en-US" dirty="0" smtClean="0"/>
              <a:t>opened or resized</a:t>
            </a:r>
          </a:p>
          <a:p>
            <a:r>
              <a:rPr lang="en-US" dirty="0" smtClean="0"/>
              <a:t>Main function </a:t>
            </a:r>
            <a:r>
              <a:rPr lang="en-US" dirty="0"/>
              <a:t>ends </a:t>
            </a:r>
            <a:r>
              <a:rPr lang="en-US" dirty="0" smtClean="0"/>
              <a:t>w/ the </a:t>
            </a:r>
            <a:r>
              <a:rPr lang="en-US" dirty="0"/>
              <a:t>program entering an event loop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6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Let’s overwrite some default values in </a:t>
            </a:r>
            <a:r>
              <a:rPr lang="en-US" dirty="0" err="1" smtClean="0"/>
              <a:t>simple.c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672"/>
            <a:ext cx="6043612" cy="43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Sample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Let’s overwrite some default values in </a:t>
            </a:r>
            <a:r>
              <a:rPr lang="en-US" dirty="0" err="1" smtClean="0"/>
              <a:t>simple.c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209800"/>
            <a:ext cx="6153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Processing Unit (GPU)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parallel are GPUs? Let’s watch this demo: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The Mythbusters paint the Mona Lisa in 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286000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units of in </a:t>
            </a:r>
            <a:r>
              <a:rPr lang="en-US" dirty="0" err="1"/>
              <a:t>glVertex</a:t>
            </a:r>
            <a:r>
              <a:rPr lang="en-US" dirty="0"/>
              <a:t> are determined by the application and </a:t>
            </a:r>
            <a:r>
              <a:rPr lang="en-US" dirty="0" smtClean="0"/>
              <a:t>are called </a:t>
            </a:r>
            <a:r>
              <a:rPr lang="en-US" dirty="0"/>
              <a:t>world coordinates</a:t>
            </a:r>
          </a:p>
          <a:p>
            <a:r>
              <a:rPr lang="en-US" dirty="0" smtClean="0"/>
              <a:t>The </a:t>
            </a:r>
            <a:r>
              <a:rPr lang="en-US" dirty="0"/>
              <a:t>viewing specifications are also in world coordinates and it is </a:t>
            </a:r>
            <a:r>
              <a:rPr lang="en-US" dirty="0" smtClean="0"/>
              <a:t>the size </a:t>
            </a:r>
            <a:r>
              <a:rPr lang="en-US" dirty="0"/>
              <a:t>of the viewing volume that determines what will appear in </a:t>
            </a:r>
            <a:r>
              <a:rPr lang="en-US" dirty="0" smtClean="0"/>
              <a:t>the image</a:t>
            </a:r>
            <a:endParaRPr lang="en-US" dirty="0"/>
          </a:p>
          <a:p>
            <a:r>
              <a:rPr lang="en-US" dirty="0" smtClean="0"/>
              <a:t>Internally</a:t>
            </a:r>
            <a:r>
              <a:rPr lang="en-US" dirty="0"/>
              <a:t>, OpenGL will convert to camera coordinates and later </a:t>
            </a:r>
            <a:r>
              <a:rPr lang="en-US" dirty="0" smtClean="0"/>
              <a:t>to screen </a:t>
            </a:r>
            <a:r>
              <a:rPr lang="en-US" dirty="0"/>
              <a:t>(or image) coordinates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63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Camera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OpenGL places a camera at the origin pointing in the negative </a:t>
            </a:r>
            <a:r>
              <a:rPr lang="en-US" dirty="0" smtClean="0"/>
              <a:t>z direction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default viewing volume is a box centered at the origin </a:t>
            </a:r>
            <a:r>
              <a:rPr lang="en-US" dirty="0" smtClean="0"/>
              <a:t>with a </a:t>
            </a:r>
            <a:r>
              <a:rPr lang="en-US" dirty="0"/>
              <a:t>side of length 2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3200400"/>
            <a:ext cx="4219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Orthographic Viewing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the default orthographic view, points are </a:t>
            </a:r>
            <a:r>
              <a:rPr lang="en-US" dirty="0" smtClean="0"/>
              <a:t>projected forward </a:t>
            </a:r>
            <a:r>
              <a:rPr lang="en-US" dirty="0"/>
              <a:t>along the z axis onto the plane z=0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3384550"/>
            <a:ext cx="72961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Projection and Matrix Mode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OpenGL, the projection is carried out by a projection matrix</a:t>
            </a:r>
          </a:p>
          <a:p>
            <a:r>
              <a:rPr lang="en-US" dirty="0" smtClean="0"/>
              <a:t>There </a:t>
            </a:r>
            <a:r>
              <a:rPr lang="en-US" dirty="0"/>
              <a:t>is only one set of matrix manipulation functions so we must </a:t>
            </a:r>
            <a:r>
              <a:rPr lang="en-US" dirty="0" smtClean="0"/>
              <a:t>set the </a:t>
            </a:r>
            <a:r>
              <a:rPr lang="en-US" dirty="0"/>
              <a:t>matrix mode first</a:t>
            </a:r>
          </a:p>
          <a:p>
            <a:pPr lvl="1"/>
            <a:r>
              <a:rPr lang="en-US" dirty="0" err="1"/>
              <a:t>glMatrixMode</a:t>
            </a:r>
            <a:r>
              <a:rPr lang="en-US" dirty="0"/>
              <a:t> (GL_PROJECTION)</a:t>
            </a:r>
          </a:p>
          <a:p>
            <a:r>
              <a:rPr lang="en-US" dirty="0" smtClean="0"/>
              <a:t>Matrix </a:t>
            </a:r>
            <a:r>
              <a:rPr lang="en-US" dirty="0"/>
              <a:t>functions are incremental so we start with an identity </a:t>
            </a:r>
            <a:r>
              <a:rPr lang="en-US" dirty="0" smtClean="0"/>
              <a:t>matrix and </a:t>
            </a:r>
            <a:r>
              <a:rPr lang="en-US" dirty="0"/>
              <a:t>alter it with a projection matrix that gives the view volume</a:t>
            </a:r>
          </a:p>
          <a:p>
            <a:pPr lvl="1"/>
            <a:r>
              <a:rPr lang="en-US" dirty="0" err="1"/>
              <a:t>glLoadIdentity</a:t>
            </a:r>
            <a:r>
              <a:rPr lang="en-US" dirty="0"/>
              <a:t> ();</a:t>
            </a:r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glOrtho</a:t>
            </a:r>
            <a:r>
              <a:rPr lang="en-US" dirty="0"/>
              <a:t>(-1.0, 1.0, -1.0, 1.0, -1.0, 1.0);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56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 and 3-D Viewing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glOrtho</a:t>
            </a:r>
            <a:r>
              <a:rPr lang="en-US" dirty="0"/>
              <a:t>(left, right, bottom, top, near, far) the near and </a:t>
            </a:r>
            <a:r>
              <a:rPr lang="en-US" dirty="0" smtClean="0"/>
              <a:t>far distances </a:t>
            </a:r>
            <a:r>
              <a:rPr lang="en-US" dirty="0"/>
              <a:t>are measured from the camera</a:t>
            </a:r>
          </a:p>
          <a:p>
            <a:r>
              <a:rPr lang="en-US" dirty="0" smtClean="0"/>
              <a:t>Two-dimensional </a:t>
            </a:r>
            <a:r>
              <a:rPr lang="en-US" dirty="0"/>
              <a:t>vertex commands place all vertices in the plane z = 0</a:t>
            </a:r>
          </a:p>
          <a:p>
            <a:r>
              <a:rPr lang="en-US" dirty="0" smtClean="0"/>
              <a:t>If </a:t>
            </a:r>
            <a:r>
              <a:rPr lang="en-US" dirty="0"/>
              <a:t>the application is in two dimensions, we can use the function</a:t>
            </a:r>
          </a:p>
          <a:p>
            <a:pPr lvl="1"/>
            <a:r>
              <a:rPr lang="en-US" dirty="0"/>
              <a:t>gluOrtho2D(left, </a:t>
            </a:r>
            <a:r>
              <a:rPr lang="en-US" dirty="0" err="1"/>
              <a:t>right,bottom,top</a:t>
            </a:r>
            <a:r>
              <a:rPr lang="en-US" dirty="0"/>
              <a:t>)</a:t>
            </a:r>
          </a:p>
          <a:p>
            <a:r>
              <a:rPr lang="en-US" dirty="0" smtClean="0"/>
              <a:t>In </a:t>
            </a:r>
            <a:r>
              <a:rPr lang="en-US" dirty="0"/>
              <a:t>two dimensions, the view or clipping volume becomes a clipping window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63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and State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color as set by </a:t>
            </a:r>
            <a:r>
              <a:rPr lang="en-US" dirty="0" err="1"/>
              <a:t>glColor</a:t>
            </a:r>
            <a:r>
              <a:rPr lang="en-US" dirty="0"/>
              <a:t> becomes part of the state and will be </a:t>
            </a:r>
            <a:r>
              <a:rPr lang="en-US" dirty="0" smtClean="0"/>
              <a:t>used until </a:t>
            </a:r>
            <a:r>
              <a:rPr lang="en-US" dirty="0"/>
              <a:t>changed</a:t>
            </a:r>
          </a:p>
          <a:p>
            <a:pPr lvl="1"/>
            <a:r>
              <a:rPr lang="en-US" dirty="0" err="1" smtClean="0"/>
              <a:t>Colorsand</a:t>
            </a:r>
            <a:r>
              <a:rPr lang="en-US" dirty="0" smtClean="0"/>
              <a:t> </a:t>
            </a:r>
            <a:r>
              <a:rPr lang="en-US" dirty="0"/>
              <a:t>other attributes are not part of the object but are </a:t>
            </a:r>
            <a:r>
              <a:rPr lang="en-US" dirty="0" smtClean="0"/>
              <a:t>assigned when </a:t>
            </a:r>
            <a:r>
              <a:rPr lang="en-US" dirty="0"/>
              <a:t>the object is rendered</a:t>
            </a:r>
          </a:p>
          <a:p>
            <a:r>
              <a:rPr lang="en-US" dirty="0" smtClean="0"/>
              <a:t>We </a:t>
            </a:r>
            <a:r>
              <a:rPr lang="en-US" dirty="0"/>
              <a:t>can create conceptual vertex colors by code such as</a:t>
            </a:r>
          </a:p>
          <a:p>
            <a:pPr lvl="1"/>
            <a:r>
              <a:rPr lang="en-US" dirty="0" err="1"/>
              <a:t>glColor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glVertex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glColor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glVertex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19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 </a:t>
            </a:r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Default is smooth shading</a:t>
            </a:r>
          </a:p>
          <a:p>
            <a:pPr lvl="1"/>
            <a:r>
              <a:rPr lang="en-US" dirty="0" smtClean="0"/>
              <a:t>OpenGL interpolates </a:t>
            </a:r>
            <a:r>
              <a:rPr lang="en-US" dirty="0"/>
              <a:t>vertex colors across visible polygons</a:t>
            </a:r>
          </a:p>
          <a:p>
            <a:r>
              <a:rPr lang="en-US" dirty="0" smtClean="0"/>
              <a:t>Alternative </a:t>
            </a:r>
            <a:r>
              <a:rPr lang="en-US" dirty="0"/>
              <a:t>is flat shading</a:t>
            </a:r>
          </a:p>
          <a:p>
            <a:pPr lvl="1"/>
            <a:r>
              <a:rPr lang="en-US" dirty="0" smtClean="0"/>
              <a:t>Color of </a:t>
            </a:r>
            <a:r>
              <a:rPr lang="en-US" dirty="0"/>
              <a:t>first </a:t>
            </a:r>
            <a:r>
              <a:rPr lang="en-US" dirty="0" smtClean="0"/>
              <a:t>vertex determines </a:t>
            </a:r>
            <a:r>
              <a:rPr lang="en-US" dirty="0"/>
              <a:t>fill color</a:t>
            </a:r>
          </a:p>
          <a:p>
            <a:r>
              <a:rPr lang="en-US" dirty="0" err="1" smtClean="0"/>
              <a:t>glShadeModel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smtClean="0"/>
              <a:t>GL_SMOOTH) or </a:t>
            </a:r>
            <a:r>
              <a:rPr lang="en-US" dirty="0"/>
              <a:t>GL_FLAT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079750"/>
            <a:ext cx="3076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Do not have to use the entire window for the </a:t>
            </a:r>
            <a:r>
              <a:rPr lang="en-US" dirty="0" smtClean="0"/>
              <a:t>image: </a:t>
            </a:r>
            <a:r>
              <a:rPr lang="en-US" dirty="0" err="1" smtClean="0"/>
              <a:t>glViewport</a:t>
            </a:r>
            <a:r>
              <a:rPr lang="en-US" dirty="0" smtClean="0"/>
              <a:t>(</a:t>
            </a:r>
            <a:r>
              <a:rPr lang="en-US" dirty="0" err="1" smtClean="0"/>
              <a:t>x,y,w,h</a:t>
            </a:r>
            <a:r>
              <a:rPr lang="en-US" dirty="0"/>
              <a:t>)</a:t>
            </a:r>
          </a:p>
          <a:p>
            <a:r>
              <a:rPr lang="en-US" dirty="0" smtClean="0"/>
              <a:t>Values </a:t>
            </a:r>
            <a:r>
              <a:rPr lang="en-US" dirty="0"/>
              <a:t>in pixels (screen coordinates)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0"/>
            <a:ext cx="6096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Sierpinski</a:t>
            </a:r>
            <a:r>
              <a:rPr lang="en-US" dirty="0" smtClean="0"/>
              <a:t> gasket: a fractal</a:t>
            </a:r>
          </a:p>
          <a:p>
            <a:pPr lvl="1"/>
            <a:r>
              <a:rPr lang="en-US" dirty="0" smtClean="0"/>
              <a:t>Start with a triangle</a:t>
            </a:r>
          </a:p>
          <a:p>
            <a:pPr lvl="1"/>
            <a:r>
              <a:rPr lang="en-US" dirty="0" smtClean="0"/>
              <a:t>Connect </a:t>
            </a:r>
            <a:r>
              <a:rPr lang="en-US" dirty="0"/>
              <a:t>bisectors of sides and remove central </a:t>
            </a:r>
            <a:r>
              <a:rPr lang="en-US" dirty="0" smtClean="0"/>
              <a:t>triangle</a:t>
            </a:r>
          </a:p>
          <a:p>
            <a:pPr lvl="1"/>
            <a:r>
              <a:rPr lang="en-US" dirty="0" smtClean="0"/>
              <a:t>Repeat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276600"/>
            <a:ext cx="4152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Sierpinski</a:t>
            </a:r>
            <a:r>
              <a:rPr lang="en-US" dirty="0" smtClean="0"/>
              <a:t> gasket: a fractal</a:t>
            </a:r>
          </a:p>
          <a:p>
            <a:pPr lvl="1"/>
            <a:r>
              <a:rPr lang="en-US" dirty="0" smtClean="0"/>
              <a:t>Start with a triangle</a:t>
            </a:r>
          </a:p>
          <a:p>
            <a:pPr lvl="1"/>
            <a:r>
              <a:rPr lang="en-US" dirty="0" smtClean="0"/>
              <a:t>Connect </a:t>
            </a:r>
            <a:r>
              <a:rPr lang="en-US" dirty="0"/>
              <a:t>bisectors of sides and remove central </a:t>
            </a:r>
            <a:r>
              <a:rPr lang="en-US" dirty="0" smtClean="0"/>
              <a:t>triangle</a:t>
            </a:r>
          </a:p>
          <a:p>
            <a:pPr lvl="1"/>
            <a:r>
              <a:rPr lang="en-US" dirty="0" smtClean="0"/>
              <a:t>Repeat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how many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subdivision here? (5)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41529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9" y="3190759"/>
            <a:ext cx="3626291" cy="31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a result of this performance, GPUs are used in many tasks that are not related to graphics at all:</a:t>
            </a:r>
          </a:p>
          <a:p>
            <a:pPr lvl="1"/>
            <a:r>
              <a:rPr lang="en-US" dirty="0" smtClean="0"/>
              <a:t>Called </a:t>
            </a:r>
            <a:r>
              <a:rPr lang="en-US" b="1" dirty="0" smtClean="0"/>
              <a:t>GPGPU</a:t>
            </a:r>
            <a:r>
              <a:rPr lang="en-US" dirty="0" smtClean="0"/>
              <a:t>: General-purpose computing on GPU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developed the </a:t>
            </a:r>
            <a:r>
              <a:rPr lang="en-US" dirty="0" smtClean="0">
                <a:solidFill>
                  <a:srgbClr val="C00000"/>
                </a:solidFill>
              </a:rPr>
              <a:t>CUDA</a:t>
            </a:r>
            <a:r>
              <a:rPr lang="en-US" dirty="0" smtClean="0"/>
              <a:t> language for GPGPU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OpenCL</a:t>
            </a:r>
            <a:r>
              <a:rPr lang="en-US" dirty="0" smtClean="0"/>
              <a:t> is supported by AMD, </a:t>
            </a:r>
            <a:r>
              <a:rPr lang="en-US" dirty="0" err="1" smtClean="0"/>
              <a:t>Nvidia</a:t>
            </a:r>
            <a:r>
              <a:rPr lang="en-US" dirty="0" smtClean="0"/>
              <a:t>, and Intel</a:t>
            </a:r>
          </a:p>
          <a:p>
            <a:r>
              <a:rPr lang="en-US" dirty="0" smtClean="0"/>
              <a:t>Nowadays, many computational intensive tasks are performed on the GPU:</a:t>
            </a:r>
          </a:p>
          <a:p>
            <a:pPr lvl="1"/>
            <a:r>
              <a:rPr lang="en-US" dirty="0" smtClean="0"/>
              <a:t>Image and video processing</a:t>
            </a:r>
          </a:p>
          <a:p>
            <a:pPr lvl="1"/>
            <a:r>
              <a:rPr lang="en-US" dirty="0" smtClean="0"/>
              <a:t>Analyzing big data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Machine learning, …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Fun fact</a:t>
            </a:r>
          </a:p>
          <a:p>
            <a:pPr lvl="1"/>
            <a:r>
              <a:rPr lang="en-US" dirty="0" smtClean="0"/>
              <a:t>Not an ordinary object (fractal: fractional dimension)</a:t>
            </a:r>
          </a:p>
          <a:p>
            <a:pPr lvl="1"/>
            <a:r>
              <a:rPr lang="en-US" dirty="0" smtClean="0"/>
              <a:t>As we continue subdividing</a:t>
            </a:r>
          </a:p>
          <a:p>
            <a:pPr lvl="2"/>
            <a:r>
              <a:rPr lang="en-US" dirty="0" smtClean="0"/>
              <a:t>Area goes to zero</a:t>
            </a:r>
          </a:p>
          <a:p>
            <a:pPr lvl="2"/>
            <a:r>
              <a:rPr lang="en-US" dirty="0" smtClean="0"/>
              <a:t>Perimeter goes to infinity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41529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09" y="3190759"/>
            <a:ext cx="3626291" cy="31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271712"/>
            <a:ext cx="62674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262187"/>
            <a:ext cx="5048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215240"/>
            <a:ext cx="651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434315"/>
            <a:ext cx="42481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187304"/>
            <a:ext cx="2400300" cy="825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176462"/>
            <a:ext cx="51244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Let’s move to 3D to demonstrate hidden surface removal</a:t>
            </a:r>
          </a:p>
          <a:p>
            <a:r>
              <a:rPr lang="en-US" dirty="0" smtClean="0"/>
              <a:t>3D gasket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Appears as if we remove a solid tetrahedron from the </a:t>
            </a:r>
            <a:r>
              <a:rPr lang="en-US" dirty="0" smtClean="0"/>
              <a:t>center leaving </a:t>
            </a:r>
            <a:r>
              <a:rPr lang="en-US" dirty="0"/>
              <a:t>four smaller </a:t>
            </a:r>
            <a:r>
              <a:rPr lang="en-US" dirty="0" err="1"/>
              <a:t>tetrahedra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748756"/>
            <a:ext cx="5381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0"/>
            <a:ext cx="48101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Because the triangles are drawn in the order they are defined in </a:t>
            </a:r>
            <a:r>
              <a:rPr lang="en-US" dirty="0" smtClean="0"/>
              <a:t>the program</a:t>
            </a:r>
            <a:r>
              <a:rPr lang="en-US" dirty="0"/>
              <a:t>, the front triangles are not always rendered in front </a:t>
            </a:r>
            <a:r>
              <a:rPr lang="en-US" dirty="0" smtClean="0"/>
              <a:t>of </a:t>
            </a:r>
            <a:r>
              <a:rPr lang="tr-TR" dirty="0" smtClean="0"/>
              <a:t>triangles </a:t>
            </a:r>
            <a:r>
              <a:rPr lang="tr-TR" dirty="0"/>
              <a:t>behind them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95600"/>
            <a:ext cx="74485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We want to see only those surfaces in front of other surfaces</a:t>
            </a:r>
          </a:p>
          <a:p>
            <a:r>
              <a:rPr lang="en-US" dirty="0" smtClean="0"/>
              <a:t>OpenGL </a:t>
            </a:r>
            <a:r>
              <a:rPr lang="en-US" dirty="0"/>
              <a:t>uses a </a:t>
            </a:r>
            <a:r>
              <a:rPr lang="en-US" i="1" dirty="0"/>
              <a:t>hidden-surface </a:t>
            </a:r>
            <a:r>
              <a:rPr lang="en-US" dirty="0"/>
              <a:t>method called the </a:t>
            </a:r>
            <a:r>
              <a:rPr lang="en-US" i="1" dirty="0"/>
              <a:t>z</a:t>
            </a:r>
            <a:r>
              <a:rPr lang="en-US" dirty="0"/>
              <a:t>-buffer </a:t>
            </a:r>
            <a:r>
              <a:rPr lang="en-US" dirty="0" smtClean="0"/>
              <a:t>algorithm that </a:t>
            </a:r>
            <a:r>
              <a:rPr lang="en-US" dirty="0"/>
              <a:t>saves depth information as objects are rendered so that only </a:t>
            </a:r>
            <a:r>
              <a:rPr lang="en-US" dirty="0" smtClean="0"/>
              <a:t>the front </a:t>
            </a:r>
            <a:r>
              <a:rPr lang="en-US" dirty="0"/>
              <a:t>objects appear in the image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733800"/>
            <a:ext cx="27908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are similar to CPUs in their building blocks (in fact they are somewhat simpler than CPUs):</a:t>
            </a:r>
          </a:p>
          <a:p>
            <a:pPr lvl="1"/>
            <a:r>
              <a:rPr lang="en-US" dirty="0" smtClean="0"/>
              <a:t>Some logic to decode the instruction to be performed</a:t>
            </a:r>
          </a:p>
          <a:p>
            <a:pPr lvl="1"/>
            <a:r>
              <a:rPr lang="en-US" dirty="0" smtClean="0"/>
              <a:t>Registers</a:t>
            </a:r>
          </a:p>
          <a:p>
            <a:pPr lvl="1"/>
            <a:r>
              <a:rPr lang="en-US" dirty="0" smtClean="0"/>
              <a:t>Arithmetic logic units (ALUs)</a:t>
            </a:r>
          </a:p>
          <a:p>
            <a:pPr lvl="1"/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Memory</a:t>
            </a:r>
          </a:p>
          <a:p>
            <a:r>
              <a:rPr lang="en-US" dirty="0" smtClean="0"/>
              <a:t>But they are massively parallel:</a:t>
            </a:r>
          </a:p>
          <a:p>
            <a:pPr lvl="1"/>
            <a:r>
              <a:rPr lang="en-US" dirty="0" smtClean="0"/>
              <a:t>Data parallelism</a:t>
            </a:r>
          </a:p>
          <a:p>
            <a:pPr lvl="1"/>
            <a:r>
              <a:rPr lang="en-US" dirty="0" smtClean="0"/>
              <a:t>Pipeline parallelism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/>
              <a:t>The algorithm uses an extra buffer, the z-buffer, to store depth information </a:t>
            </a:r>
            <a:r>
              <a:rPr lang="en-US" dirty="0" smtClean="0"/>
              <a:t>as geometry </a:t>
            </a:r>
            <a:r>
              <a:rPr lang="en-US" dirty="0"/>
              <a:t>travels down the pipeline</a:t>
            </a:r>
          </a:p>
          <a:p>
            <a:r>
              <a:rPr lang="en-US" dirty="0" smtClean="0"/>
              <a:t>It </a:t>
            </a:r>
            <a:r>
              <a:rPr lang="en-US" dirty="0"/>
              <a:t>must be</a:t>
            </a:r>
          </a:p>
          <a:p>
            <a:pPr lvl="1"/>
            <a:r>
              <a:rPr lang="en-US" dirty="0" smtClean="0"/>
              <a:t>Requested in main</a:t>
            </a:r>
            <a:endParaRPr lang="en-US" dirty="0"/>
          </a:p>
          <a:p>
            <a:pPr lvl="2"/>
            <a:r>
              <a:rPr lang="en-US" dirty="0" err="1" smtClean="0"/>
              <a:t>glutInitDisplayMode</a:t>
            </a:r>
            <a:r>
              <a:rPr lang="en-US" dirty="0" smtClean="0"/>
              <a:t>(GLUT_SINGLE </a:t>
            </a:r>
            <a:r>
              <a:rPr lang="en-US" dirty="0"/>
              <a:t>| GLUT_RGB | GLUT_DEPTH)</a:t>
            </a:r>
          </a:p>
          <a:p>
            <a:pPr lvl="1"/>
            <a:r>
              <a:rPr lang="en-US" dirty="0" smtClean="0"/>
              <a:t>Enabled in </a:t>
            </a:r>
            <a:r>
              <a:rPr lang="en-US" dirty="0" err="1" smtClean="0"/>
              <a:t>init</a:t>
            </a:r>
            <a:endParaRPr lang="en-US" dirty="0"/>
          </a:p>
          <a:p>
            <a:pPr lvl="2"/>
            <a:r>
              <a:rPr lang="en-US" dirty="0" err="1" smtClean="0"/>
              <a:t>glEnable</a:t>
            </a:r>
            <a:r>
              <a:rPr lang="en-US" dirty="0" smtClean="0"/>
              <a:t>(GL_DEPTH_TEST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Cleared in </a:t>
            </a:r>
            <a:r>
              <a:rPr lang="en-US" dirty="0"/>
              <a:t>the display callback</a:t>
            </a:r>
          </a:p>
          <a:p>
            <a:pPr lvl="2"/>
            <a:r>
              <a:rPr lang="en-US" dirty="0" err="1" smtClean="0"/>
              <a:t>glClear</a:t>
            </a:r>
            <a:r>
              <a:rPr lang="en-US" dirty="0" smtClean="0"/>
              <a:t>(GL_COLOR_BUFFER_BIT </a:t>
            </a:r>
            <a:r>
              <a:rPr lang="en-US" dirty="0"/>
              <a:t>| GL_DEPTH_BUFFER_BIT)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14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Complete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r>
              <a:rPr lang="en-US" dirty="0" err="1" smtClean="0"/>
              <a:t>glDisable</a:t>
            </a:r>
            <a:r>
              <a:rPr lang="en-US" dirty="0" smtClean="0"/>
              <a:t>(GL_DEPTH_TEST</a:t>
            </a:r>
            <a:r>
              <a:rPr lang="en-US" dirty="0"/>
              <a:t>);		</a:t>
            </a:r>
            <a:r>
              <a:rPr lang="en-US" dirty="0" smtClean="0"/>
              <a:t>          </a:t>
            </a:r>
            <a:r>
              <a:rPr lang="en-US" dirty="0" err="1" smtClean="0"/>
              <a:t>glEnable</a:t>
            </a:r>
            <a:r>
              <a:rPr lang="en-US" dirty="0" smtClean="0"/>
              <a:t>(GL_DEPTH_TEST);</a:t>
            </a:r>
          </a:p>
          <a:p>
            <a:pPr marL="914400" lvl="2" indent="0">
              <a:buNone/>
            </a:pPr>
            <a:r>
              <a:rPr lang="en-US" dirty="0" smtClean="0"/>
              <a:t>//floor drawn last			          //</a:t>
            </a:r>
            <a:r>
              <a:rPr lang="en-US" dirty="0"/>
              <a:t>floor drawn last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1" y="1284521"/>
            <a:ext cx="4005262" cy="3440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7" y="1284521"/>
            <a:ext cx="3943063" cy="34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Geometry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examples send data in immediate mode</a:t>
            </a:r>
          </a:p>
          <a:p>
            <a:r>
              <a:rPr lang="en-US" dirty="0" smtClean="0"/>
              <a:t>Inefficient: A large model would require </a:t>
            </a:r>
            <a:r>
              <a:rPr lang="en-US" b="1" dirty="0" smtClean="0"/>
              <a:t>too many </a:t>
            </a:r>
            <a:r>
              <a:rPr lang="en-US" dirty="0" err="1" smtClean="0"/>
              <a:t>glVertex</a:t>
            </a:r>
            <a:r>
              <a:rPr lang="en-US" dirty="0" smtClean="0"/>
              <a:t> calls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glVertex</a:t>
            </a:r>
            <a:r>
              <a:rPr lang="en-US" dirty="0" smtClean="0"/>
              <a:t> call is executed on the CPU and the corresponding data is sent to the GPU</a:t>
            </a:r>
          </a:p>
          <a:p>
            <a:r>
              <a:rPr lang="en-US" dirty="0" smtClean="0"/>
              <a:t>A better approach would be to send all vertex data to the GPU using a </a:t>
            </a:r>
            <a:r>
              <a:rPr lang="en-US" b="1" dirty="0" smtClean="0"/>
              <a:t>single </a:t>
            </a:r>
            <a:r>
              <a:rPr lang="en-US" dirty="0" smtClean="0"/>
              <a:t>call</a:t>
            </a:r>
          </a:p>
          <a:p>
            <a:r>
              <a:rPr lang="en-US" dirty="0" smtClean="0"/>
              <a:t>That’s what </a:t>
            </a:r>
            <a:r>
              <a:rPr lang="en-US" dirty="0" smtClean="0">
                <a:solidFill>
                  <a:srgbClr val="C00000"/>
                </a:solidFill>
              </a:rPr>
              <a:t>vertex arrays </a:t>
            </a:r>
            <a:r>
              <a:rPr lang="en-US" dirty="0" smtClean="0"/>
              <a:t>are for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several arrays such as vertex position array, vertex color array, vertex normal array, …</a:t>
            </a:r>
          </a:p>
          <a:p>
            <a:r>
              <a:rPr lang="en-US" dirty="0" smtClean="0"/>
              <a:t>Below is an example of vertex position array: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must enable an array before using it: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1993" y="2971800"/>
            <a:ext cx="8010831" cy="2286878"/>
            <a:chOff x="441993" y="3351922"/>
            <a:chExt cx="8010831" cy="2286878"/>
          </a:xfrm>
        </p:grpSpPr>
        <p:sp>
          <p:nvSpPr>
            <p:cNvPr id="6" name="TextBox 5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glVertexPointer</a:t>
              </a:r>
              <a:r>
                <a:rPr lang="en-US" dirty="0" smtClean="0"/>
                <a:t>(size, type, stride, pointer)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coordinates</a:t>
              </a:r>
            </a:p>
            <a:p>
              <a:r>
                <a:rPr lang="en-US" dirty="0" smtClean="0"/>
                <a:t>per vertex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 each</a:t>
              </a:r>
            </a:p>
            <a:p>
              <a:r>
                <a:rPr lang="en-US" dirty="0" smtClean="0"/>
                <a:t>coordinate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Byte offset between</a:t>
              </a:r>
            </a:p>
            <a:p>
              <a:r>
                <a:rPr lang="en-US" dirty="0" smtClean="0"/>
                <a:t>consecutive vertices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88211" y="3972586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Pointer to vertex</a:t>
              </a:r>
            </a:p>
            <a:p>
              <a:r>
                <a:rPr lang="en-US" dirty="0" smtClean="0"/>
                <a:t>position data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9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362200" y="5955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glEnableClientState</a:t>
            </a:r>
            <a:r>
              <a:rPr lang="en-US" dirty="0" smtClean="0"/>
              <a:t>(GL_VERTEX_ARRAY)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There are several arrays such as vertex position array, vertex color array, vertex normal array, …</a:t>
            </a:r>
          </a:p>
          <a:p>
            <a:r>
              <a:rPr lang="en-US" dirty="0" smtClean="0"/>
              <a:t>Below is an example of vertex position array: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sz="900" dirty="0" smtClean="0"/>
              <a:t>  float </a:t>
            </a:r>
            <a:r>
              <a:rPr lang="en-US" sz="900" dirty="0" err="1" smtClean="0"/>
              <a:t>pvertex</a:t>
            </a:r>
            <a:r>
              <a:rPr lang="en-US" sz="900" dirty="0" smtClean="0"/>
              <a:t>[3][3] = {{0,0,0}, {1,0,0}, {0,0,1}};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smtClean="0"/>
              <a:t> </a:t>
            </a:r>
            <a:r>
              <a:rPr lang="en-US" sz="1300" dirty="0" err="1" smtClean="0"/>
              <a:t>glEnableClientState</a:t>
            </a:r>
            <a:r>
              <a:rPr lang="en-US" sz="1300" dirty="0" smtClean="0"/>
              <a:t>(GL_VERTEX_ARRAY</a:t>
            </a:r>
            <a:r>
              <a:rPr lang="en-US" sz="1300" dirty="0"/>
              <a:t>);</a:t>
            </a:r>
          </a:p>
          <a:p>
            <a:pPr marL="0" indent="0">
              <a:buNone/>
            </a:pPr>
            <a:r>
              <a:rPr lang="en-US" sz="1300" dirty="0" smtClean="0"/>
              <a:t> </a:t>
            </a:r>
            <a:r>
              <a:rPr lang="en-US" sz="1300" dirty="0" err="1" smtClean="0"/>
              <a:t>glVertexPointer</a:t>
            </a:r>
            <a:r>
              <a:rPr lang="en-US" sz="1300" dirty="0" smtClean="0"/>
              <a:t>(3</a:t>
            </a:r>
            <a:r>
              <a:rPr lang="en-US" sz="1300" dirty="0"/>
              <a:t>, GL_FLOAT, </a:t>
            </a:r>
            <a:r>
              <a:rPr lang="en-US" sz="1300" dirty="0" smtClean="0"/>
              <a:t>0, </a:t>
            </a:r>
            <a:r>
              <a:rPr lang="en-US" sz="1300" dirty="0" err="1" smtClean="0"/>
              <a:t>pvertex</a:t>
            </a:r>
            <a:r>
              <a:rPr lang="en-US" sz="1300" dirty="0" smtClean="0"/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9300" y="29718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glVertexPointer</a:t>
            </a:r>
            <a:r>
              <a:rPr lang="en-US" dirty="0" smtClean="0"/>
              <a:t>(size, type, stride, pointer)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modern OpenGL, these </a:t>
            </a:r>
            <a:r>
              <a:rPr lang="en-US" dirty="0" smtClean="0">
                <a:solidFill>
                  <a:srgbClr val="C00000"/>
                </a:solidFill>
              </a:rPr>
              <a:t>explicit</a:t>
            </a:r>
            <a:r>
              <a:rPr lang="en-US" dirty="0" smtClean="0"/>
              <a:t> attribute names are replaced by a </a:t>
            </a:r>
            <a:r>
              <a:rPr lang="en-US" dirty="0" smtClean="0">
                <a:solidFill>
                  <a:srgbClr val="C00000"/>
                </a:solidFill>
              </a:rPr>
              <a:t>generic</a:t>
            </a:r>
            <a:r>
              <a:rPr lang="en-US" dirty="0" smtClean="0"/>
              <a:t> attribute array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Don’t forget to enable it: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5194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glVertexAttribPointer</a:t>
            </a:r>
            <a:r>
              <a:rPr lang="en-US" dirty="0" smtClean="0"/>
              <a:t>(index, size, type, normalized, stride, pointer)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357" y="4581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coordinates</a:t>
            </a:r>
          </a:p>
          <a:p>
            <a:r>
              <a:rPr lang="en-US" dirty="0" smtClean="0"/>
              <a:t>per vertex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7395" y="4581654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each</a:t>
            </a:r>
          </a:p>
          <a:p>
            <a:r>
              <a:rPr lang="en-US" dirty="0" smtClean="0"/>
              <a:t>coordinate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3642" y="473462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 offset between</a:t>
            </a:r>
          </a:p>
          <a:p>
            <a:r>
              <a:rPr lang="en-US" dirty="0" smtClean="0"/>
              <a:t>consecutive vertices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74587" y="370729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vertex</a:t>
            </a:r>
          </a:p>
          <a:p>
            <a:r>
              <a:rPr lang="en-US" dirty="0" smtClean="0"/>
              <a:t>position data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035676" y="2888810"/>
            <a:ext cx="2079124" cy="169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4200198" y="2888810"/>
            <a:ext cx="486102" cy="16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574653" y="2888810"/>
            <a:ext cx="600068" cy="18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7354558" y="2888810"/>
            <a:ext cx="552336" cy="8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0" y="378084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Whether integer data</a:t>
            </a:r>
          </a:p>
          <a:p>
            <a:r>
              <a:rPr lang="en-US" dirty="0" smtClean="0"/>
              <a:t>should be normalized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62642" y="2876835"/>
            <a:ext cx="52358" cy="8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7975" y="368043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Array index</a:t>
            </a:r>
            <a:endParaRPr lang="en-US" dirty="0"/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1123801" y="2836350"/>
            <a:ext cx="2391373" cy="8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9293" y="5574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glEnableVertexAttribArray</a:t>
            </a:r>
            <a:r>
              <a:rPr lang="en-US" dirty="0" smtClean="0"/>
              <a:t>(index)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modern OpenGL, these </a:t>
            </a:r>
            <a:r>
              <a:rPr lang="en-US" dirty="0" smtClean="0">
                <a:solidFill>
                  <a:srgbClr val="C00000"/>
                </a:solidFill>
              </a:rPr>
              <a:t>explicit</a:t>
            </a:r>
            <a:r>
              <a:rPr lang="en-US" dirty="0" smtClean="0"/>
              <a:t> attribute names are replaced by a </a:t>
            </a:r>
            <a:r>
              <a:rPr lang="en-US" dirty="0" smtClean="0">
                <a:solidFill>
                  <a:srgbClr val="C00000"/>
                </a:solidFill>
              </a:rPr>
              <a:t>generic</a:t>
            </a:r>
            <a:r>
              <a:rPr lang="en-US" dirty="0" smtClean="0"/>
              <a:t> attribute array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glEnableVertexAttribArray</a:t>
            </a:r>
            <a:r>
              <a:rPr lang="en-US" sz="1300" dirty="0" smtClean="0"/>
              <a:t>(</a:t>
            </a:r>
            <a:r>
              <a:rPr lang="en-US" sz="1300" dirty="0" smtClean="0">
                <a:solidFill>
                  <a:srgbClr val="C00000"/>
                </a:solidFill>
              </a:rPr>
              <a:t>0</a:t>
            </a:r>
            <a:r>
              <a:rPr lang="en-US" sz="1300" dirty="0"/>
              <a:t>); </a:t>
            </a:r>
            <a:r>
              <a:rPr lang="en-US" sz="1300" dirty="0" smtClean="0"/>
              <a:t>   //we like submitting vertices on stream 0 for no special reason</a:t>
            </a:r>
          </a:p>
          <a:p>
            <a:pPr marL="0" indent="0">
              <a:buNone/>
            </a:pPr>
            <a:r>
              <a:rPr lang="en-US" sz="1300" dirty="0" err="1" smtClean="0"/>
              <a:t>glVertexAttribPointer</a:t>
            </a:r>
            <a:r>
              <a:rPr lang="en-US" sz="1300" dirty="0" smtClean="0"/>
              <a:t>(</a:t>
            </a:r>
            <a:r>
              <a:rPr lang="en-US" sz="1300" dirty="0" smtClean="0">
                <a:solidFill>
                  <a:srgbClr val="C00000"/>
                </a:solidFill>
              </a:rPr>
              <a:t>0</a:t>
            </a:r>
            <a:r>
              <a:rPr lang="en-US" sz="1300" dirty="0" smtClean="0"/>
              <a:t>, 3, GL_FLOAT, GL_FALSE, 0, </a:t>
            </a:r>
            <a:r>
              <a:rPr lang="en-US" sz="1300" dirty="0" err="1" smtClean="0"/>
              <a:t>pvertex</a:t>
            </a:r>
            <a:r>
              <a:rPr lang="en-US" sz="1300" dirty="0" smtClean="0"/>
              <a:t>);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51947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glVertexAttribPointer</a:t>
            </a:r>
            <a:r>
              <a:rPr lang="en-US" dirty="0" smtClean="0"/>
              <a:t>(index, size, type, normalized, stride, pointer)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357" y="4581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coordinates</a:t>
            </a:r>
          </a:p>
          <a:p>
            <a:r>
              <a:rPr lang="en-US" dirty="0" smtClean="0"/>
              <a:t>per vertex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7395" y="4581654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each</a:t>
            </a:r>
          </a:p>
          <a:p>
            <a:r>
              <a:rPr lang="en-US" dirty="0" smtClean="0"/>
              <a:t>coordinate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3642" y="473462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Byte offset between</a:t>
            </a:r>
          </a:p>
          <a:p>
            <a:r>
              <a:rPr lang="en-US" dirty="0" smtClean="0"/>
              <a:t>consecutive vertices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74587" y="3707294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vertex</a:t>
            </a:r>
          </a:p>
          <a:p>
            <a:r>
              <a:rPr lang="en-US" dirty="0" smtClean="0"/>
              <a:t>position data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035676" y="2888810"/>
            <a:ext cx="2079124" cy="169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4200198" y="2888810"/>
            <a:ext cx="486102" cy="16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6574653" y="2888810"/>
            <a:ext cx="600068" cy="18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7354558" y="2888810"/>
            <a:ext cx="552336" cy="8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0" y="378084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Whether integer data</a:t>
            </a:r>
          </a:p>
          <a:p>
            <a:r>
              <a:rPr lang="en-US" dirty="0" smtClean="0"/>
              <a:t>should be normalized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62642" y="2876835"/>
            <a:ext cx="52358" cy="8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7975" y="368043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Array index</a:t>
            </a:r>
            <a:endParaRPr lang="en-US" dirty="0"/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1123801" y="2836350"/>
            <a:ext cx="2391373" cy="8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6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single draw call to draw using vertex arrays: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6999" y="2667000"/>
            <a:ext cx="53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glDrawElements</a:t>
            </a:r>
            <a:r>
              <a:rPr lang="en-US" dirty="0" smtClean="0"/>
              <a:t>(mode, count, type, indices)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3888583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Primitive</a:t>
            </a:r>
          </a:p>
          <a:p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8632" y="3863181"/>
            <a:ext cx="205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of the values</a:t>
            </a:r>
          </a:p>
          <a:p>
            <a:r>
              <a:rPr lang="en-US" dirty="0" smtClean="0"/>
              <a:t>in indices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5524" y="386906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elements</a:t>
            </a:r>
          </a:p>
          <a:p>
            <a:r>
              <a:rPr lang="en-US" dirty="0" smtClean="0"/>
              <a:t>to be rendered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2820762" y="3036332"/>
            <a:ext cx="1751238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03498" y="3036332"/>
            <a:ext cx="134343" cy="85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9" idx="0"/>
          </p:cNvCxnSpPr>
          <p:nvPr/>
        </p:nvCxnSpPr>
        <p:spPr>
          <a:xfrm flipH="1">
            <a:off x="4486603" y="3036332"/>
            <a:ext cx="840771" cy="832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0800" y="4509512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Pointer to location</a:t>
            </a:r>
          </a:p>
          <a:p>
            <a:r>
              <a:rPr lang="en-US" dirty="0" smtClean="0"/>
              <a:t>where indices are</a:t>
            </a:r>
          </a:p>
          <a:p>
            <a:r>
              <a:rPr lang="en-US" dirty="0" smtClean="0"/>
              <a:t>stored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58872" y="3016816"/>
            <a:ext cx="405601" cy="152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 single draw call to draw using vertex arrays: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 err="1"/>
              <a:t>glDrawElements</a:t>
            </a:r>
            <a:r>
              <a:rPr lang="en-US" sz="1200" dirty="0"/>
              <a:t>(GL_TRIANGLES, </a:t>
            </a:r>
            <a:r>
              <a:rPr lang="en-US" sz="1200" dirty="0" smtClean="0"/>
              <a:t>36, </a:t>
            </a:r>
            <a:r>
              <a:rPr lang="en-US" sz="1200" dirty="0"/>
              <a:t>GL_UNSIGNED_SHORT, </a:t>
            </a:r>
            <a:r>
              <a:rPr lang="en-US" sz="1200" dirty="0" err="1" smtClean="0"/>
              <a:t>pvertexIndices</a:t>
            </a:r>
            <a:r>
              <a:rPr lang="en-US" sz="1200" dirty="0" smtClean="0"/>
              <a:t>); 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6999" y="2667000"/>
            <a:ext cx="53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glDrawElements</a:t>
            </a:r>
            <a:r>
              <a:rPr lang="en-US" dirty="0" smtClean="0"/>
              <a:t>(mode, count, type, indices)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114550"/>
            <a:ext cx="4238625" cy="2628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5257800"/>
            <a:ext cx="38671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GPUs parallel?</a:t>
            </a:r>
          </a:p>
          <a:p>
            <a:r>
              <a:rPr lang="en-US" dirty="0" smtClean="0"/>
              <a:t>GPUs are SIMD architectures</a:t>
            </a:r>
          </a:p>
          <a:p>
            <a:pPr lvl="1"/>
            <a:r>
              <a:rPr lang="en-US" b="1" dirty="0" smtClean="0"/>
              <a:t>SIMD:</a:t>
            </a:r>
            <a:r>
              <a:rPr lang="en-US" dirty="0" smtClean="0"/>
              <a:t> Single instruction multiple data</a:t>
            </a:r>
          </a:p>
          <a:p>
            <a:pPr lvl="1"/>
            <a:r>
              <a:rPr lang="en-US" dirty="0" smtClean="0"/>
              <a:t>The same instruction is applied to thousands of data elements at the same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35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3181"/>
            <a:ext cx="2095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5200" y="60157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728787"/>
            <a:ext cx="37052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509837"/>
            <a:ext cx="5257800" cy="18383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Compare this cube drawing with a GL_VERTEX_ARRAY..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1992"/>
            <a:ext cx="5562600" cy="5514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Arrays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.. with old-school cube drawing w/o GL_VERTEX_ARRAY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with Vertex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using client-side vertex arrays, the vertex attribute data is copied from the system memory (user pointer) to the GPU memory at every draw call</a:t>
            </a:r>
          </a:p>
          <a:p>
            <a:r>
              <a:rPr lang="en-US" dirty="0" smtClean="0"/>
              <a:t>There is a better alternative, known as </a:t>
            </a:r>
            <a:r>
              <a:rPr lang="en-US" dirty="0" smtClean="0">
                <a:solidFill>
                  <a:srgbClr val="C00000"/>
                </a:solidFill>
              </a:rPr>
              <a:t>vertex buffers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9195" y="3821668"/>
            <a:ext cx="45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glVertexPointer</a:t>
            </a:r>
            <a:r>
              <a:rPr lang="en-US" dirty="0" smtClean="0"/>
              <a:t>(size, type, stride, pointer)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9195" y="4572000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3000" y="4191000"/>
            <a:ext cx="28194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7697" y="597779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memory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49327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……………………………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83212" y="4562023"/>
            <a:ext cx="4170406" cy="13255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2520" y="59414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GPU memory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30915" y="543953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opy at draw call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61590" y="46598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……………………………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1173892" y="5016843"/>
            <a:ext cx="3855308" cy="476342"/>
          </a:xfrm>
          <a:custGeom>
            <a:avLst/>
            <a:gdLst>
              <a:gd name="connsiteX0" fmla="*/ 0 w 3855308"/>
              <a:gd name="connsiteY0" fmla="*/ 234779 h 476342"/>
              <a:gd name="connsiteX1" fmla="*/ 3138616 w 3855308"/>
              <a:gd name="connsiteY1" fmla="*/ 469557 h 476342"/>
              <a:gd name="connsiteX2" fmla="*/ 3855308 w 3855308"/>
              <a:gd name="connsiteY2" fmla="*/ 0 h 47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5308" h="476342">
                <a:moveTo>
                  <a:pt x="0" y="234779"/>
                </a:moveTo>
                <a:cubicBezTo>
                  <a:pt x="1248032" y="371733"/>
                  <a:pt x="2496065" y="508687"/>
                  <a:pt x="3138616" y="469557"/>
                </a:cubicBezTo>
                <a:cubicBezTo>
                  <a:pt x="3781167" y="430427"/>
                  <a:pt x="3818237" y="215213"/>
                  <a:pt x="3855308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4" y="3169124"/>
            <a:ext cx="3301480" cy="11543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4382457" y="3883182"/>
            <a:ext cx="1578650" cy="14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3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methods required the data to be copied from the system memory to GPU memory at each draw</a:t>
            </a:r>
          </a:p>
          <a:p>
            <a:r>
              <a:rPr lang="en-US" dirty="0" smtClean="0"/>
              <a:t>Vertex Buffer Objects (VBOs) are designed to allow this copy to take place only once</a:t>
            </a:r>
          </a:p>
          <a:p>
            <a:r>
              <a:rPr lang="en-US" dirty="0" smtClean="0"/>
              <a:t>The copied data is reused at each draw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use VBOs, we generate two buffers:</a:t>
            </a:r>
          </a:p>
          <a:p>
            <a:pPr lvl="1"/>
            <a:r>
              <a:rPr lang="en-US" dirty="0" smtClean="0"/>
              <a:t>Vertex attribute buffer (position, color, normal, etc.)</a:t>
            </a:r>
          </a:p>
          <a:p>
            <a:pPr lvl="1"/>
            <a:r>
              <a:rPr lang="en-US" dirty="0" smtClean="0"/>
              <a:t>Element array buffer (indices)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62200" y="3505200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GLuint</a:t>
            </a:r>
            <a:r>
              <a:rPr lang="en-US" dirty="0" smtClean="0"/>
              <a:t> </a:t>
            </a:r>
            <a:r>
              <a:rPr lang="en-US" dirty="0" err="1" smtClean="0"/>
              <a:t>vertexAttribBuffer</a:t>
            </a:r>
            <a:r>
              <a:rPr lang="en-US" dirty="0" smtClean="0"/>
              <a:t>, </a:t>
            </a:r>
            <a:r>
              <a:rPr lang="en-US" dirty="0" err="1" smtClean="0"/>
              <a:t>indexBuffer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err="1" smtClean="0"/>
              <a:t>glGenBuffers</a:t>
            </a:r>
            <a:r>
              <a:rPr lang="en-US" dirty="0" smtClean="0"/>
              <a:t>(1, &amp;</a:t>
            </a:r>
            <a:r>
              <a:rPr lang="en-US" dirty="0" err="1" smtClean="0"/>
              <a:t>vertexAttribBuffer</a:t>
            </a:r>
            <a:r>
              <a:rPr lang="en-US" dirty="0" smtClean="0"/>
              <a:t>);</a:t>
            </a:r>
          </a:p>
          <a:p>
            <a:r>
              <a:rPr lang="en-US" dirty="0" err="1"/>
              <a:t>glGenBuffers</a:t>
            </a:r>
            <a:r>
              <a:rPr lang="en-US" dirty="0"/>
              <a:t>(1, </a:t>
            </a:r>
            <a:r>
              <a:rPr lang="en-US" dirty="0" smtClean="0"/>
              <a:t>&amp;</a:t>
            </a:r>
            <a:r>
              <a:rPr lang="en-US" dirty="0" err="1" smtClean="0"/>
              <a:t>indexBuffer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Next, we bind these buffers to locations that are meaningful for the GPU: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glBindBuffer</a:t>
            </a:r>
            <a:r>
              <a:rPr lang="en-US" dirty="0" smtClean="0"/>
              <a:t>(GL_ARRAY_BUFFER, </a:t>
            </a:r>
            <a:r>
              <a:rPr lang="en-US" dirty="0" err="1" smtClean="0"/>
              <a:t>vertexAttribBuffer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glBindBuffer</a:t>
            </a:r>
            <a:r>
              <a:rPr lang="en-US" dirty="0" smtClean="0"/>
              <a:t>(GL_ELEMENT_ARRAY_BUFFER</a:t>
            </a:r>
            <a:r>
              <a:rPr lang="en-US" dirty="0"/>
              <a:t>, </a:t>
            </a:r>
            <a:r>
              <a:rPr lang="en-US" dirty="0" err="1" smtClean="0"/>
              <a:t>indexBuffer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ask the GPU to allocate memory for us and copy our data into this memory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849469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 smtClean="0"/>
              <a:t>aSize</a:t>
            </a:r>
            <a:r>
              <a:rPr lang="en-US" dirty="0" smtClean="0"/>
              <a:t>, </a:t>
            </a:r>
            <a:r>
              <a:rPr lang="en-US" dirty="0" err="1" smtClean="0"/>
              <a:t>aPtr</a:t>
            </a:r>
            <a:r>
              <a:rPr lang="en-US" dirty="0" smtClean="0"/>
              <a:t>, </a:t>
            </a:r>
            <a:r>
              <a:rPr lang="en-US" dirty="0"/>
              <a:t>GL_STATIC_DRAW</a:t>
            </a:r>
            <a:r>
              <a:rPr lang="en-US" dirty="0" smtClean="0"/>
              <a:t>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 smtClean="0"/>
              <a:t>iSize</a:t>
            </a:r>
            <a:r>
              <a:rPr lang="en-US" dirty="0" smtClean="0"/>
              <a:t>, </a:t>
            </a:r>
            <a:r>
              <a:rPr lang="en-US" dirty="0" err="1" smtClean="0"/>
              <a:t>iPtr</a:t>
            </a:r>
            <a:r>
              <a:rPr lang="en-US" dirty="0" smtClean="0"/>
              <a:t>, </a:t>
            </a:r>
            <a:r>
              <a:rPr lang="en-US" dirty="0"/>
              <a:t>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62400" y="3428712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30112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6252" y="3428712"/>
            <a:ext cx="291548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30718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pointer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8027" y="4916269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 flipH="1">
            <a:off x="3856214" y="4449663"/>
            <a:ext cx="1630186" cy="46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5054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pointer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72200" y="4492267"/>
            <a:ext cx="53340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this is done, the CPU data can safely be deleted: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34290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 smtClean="0"/>
              <a:t>aSize</a:t>
            </a:r>
            <a:r>
              <a:rPr lang="en-US" dirty="0" smtClean="0"/>
              <a:t>, </a:t>
            </a:r>
            <a:r>
              <a:rPr lang="en-US" dirty="0" err="1" smtClean="0"/>
              <a:t>aPtr</a:t>
            </a:r>
            <a:r>
              <a:rPr lang="en-US" dirty="0" smtClean="0"/>
              <a:t>, </a:t>
            </a:r>
            <a:r>
              <a:rPr lang="en-US" dirty="0"/>
              <a:t>GL_STATIC_DRAW</a:t>
            </a:r>
            <a:r>
              <a:rPr lang="en-US" dirty="0" smtClean="0"/>
              <a:t>);</a:t>
            </a:r>
          </a:p>
          <a:p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 smtClean="0"/>
              <a:t>iSize</a:t>
            </a:r>
            <a:r>
              <a:rPr lang="en-US" dirty="0" smtClean="0"/>
              <a:t>, </a:t>
            </a:r>
            <a:r>
              <a:rPr lang="en-US" dirty="0" err="1" smtClean="0"/>
              <a:t>iPtr</a:t>
            </a:r>
            <a:r>
              <a:rPr lang="en-US" dirty="0" smtClean="0"/>
              <a:t>, </a:t>
            </a:r>
            <a:r>
              <a:rPr lang="en-US" dirty="0"/>
              <a:t>GL_STATIC_DRAW);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62400" y="3008243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9275" y="25908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6252" y="3008243"/>
            <a:ext cx="291548" cy="45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9120" y="26513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 data pointer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8027" y="4495800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size</a:t>
            </a:r>
          </a:p>
          <a:p>
            <a:r>
              <a:rPr lang="en-US" dirty="0" smtClean="0"/>
              <a:t>in bytes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 flipH="1">
            <a:off x="3856214" y="4029194"/>
            <a:ext cx="1630186" cy="46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46342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 data pointer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72200" y="4071798"/>
            <a:ext cx="533400" cy="47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54242" y="543854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delete[] </a:t>
            </a:r>
            <a:r>
              <a:rPr lang="en-US" dirty="0" err="1" smtClean="0"/>
              <a:t>aPtr</a:t>
            </a:r>
            <a:r>
              <a:rPr lang="en-US" dirty="0" smtClean="0"/>
              <a:t>;</a:t>
            </a:r>
          </a:p>
          <a:p>
            <a:r>
              <a:rPr lang="en-US" dirty="0" smtClean="0"/>
              <a:t>delete[] </a:t>
            </a:r>
            <a:r>
              <a:rPr lang="en-US" dirty="0" err="1" smtClean="0"/>
              <a:t>iPtr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drawing, we can specifying an offset into our buffers</a:t>
            </a:r>
          </a:p>
          <a:p>
            <a:r>
              <a:rPr lang="en-US" dirty="0" smtClean="0"/>
              <a:t>It is accomplished by the same function as before</a:t>
            </a:r>
          </a:p>
          <a:p>
            <a:r>
              <a:rPr lang="en-US" dirty="0" smtClean="0"/>
              <a:t>But this time, pointer indicates a byte </a:t>
            </a:r>
            <a:r>
              <a:rPr lang="en-US" dirty="0" smtClean="0">
                <a:solidFill>
                  <a:srgbClr val="C00000"/>
                </a:solidFill>
              </a:rPr>
              <a:t>offset</a:t>
            </a:r>
            <a:r>
              <a:rPr lang="en-US" dirty="0" smtClean="0"/>
              <a:t> into our buffer (similar for </a:t>
            </a:r>
            <a:r>
              <a:rPr lang="en-US" dirty="0" err="1" smtClean="0"/>
              <a:t>glColorPointer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9769" y="3885322"/>
            <a:ext cx="7891247" cy="2286878"/>
            <a:chOff x="441993" y="3351922"/>
            <a:chExt cx="7891247" cy="2286878"/>
          </a:xfrm>
        </p:grpSpPr>
        <p:sp>
          <p:nvSpPr>
            <p:cNvPr id="8" name="TextBox 7"/>
            <p:cNvSpPr txBox="1"/>
            <p:nvPr/>
          </p:nvSpPr>
          <p:spPr>
            <a:xfrm>
              <a:off x="2019300" y="3351922"/>
              <a:ext cx="510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glVertexPointer</a:t>
              </a:r>
              <a:r>
                <a:rPr lang="en-US" dirty="0" smtClean="0"/>
                <a:t>(size, type, stride, pointer)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1993" y="4198317"/>
              <a:ext cx="2518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coordinates</a:t>
              </a:r>
            </a:p>
            <a:p>
              <a:r>
                <a:rPr lang="en-US" dirty="0" smtClean="0"/>
                <a:t>per vertex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4155" y="4952429"/>
              <a:ext cx="1505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 each</a:t>
              </a:r>
            </a:p>
            <a:p>
              <a:r>
                <a:rPr lang="en-US" dirty="0" smtClean="0"/>
                <a:t>coordinate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2542" y="499246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Byte offset between</a:t>
              </a:r>
            </a:p>
            <a:p>
              <a:r>
                <a:rPr lang="en-US" dirty="0" smtClean="0"/>
                <a:t>consecutive vertices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88211" y="3972586"/>
              <a:ext cx="1745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Offset</a:t>
              </a:r>
              <a:r>
                <a:rPr lang="en-US" dirty="0" smtClean="0"/>
                <a:t> to vertex</a:t>
              </a:r>
            </a:p>
            <a:p>
              <a:r>
                <a:rPr lang="en-US" dirty="0" smtClean="0"/>
                <a:t>position data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701312" y="3656722"/>
              <a:ext cx="2261088" cy="5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696957" y="3688988"/>
              <a:ext cx="752803" cy="125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1" idx="0"/>
            </p:cNvCxnSpPr>
            <p:nvPr/>
          </p:nvCxnSpPr>
          <p:spPr>
            <a:xfrm>
              <a:off x="5026111" y="3656722"/>
              <a:ext cx="967510" cy="1335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98065" y="3668968"/>
              <a:ext cx="1467908" cy="30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0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works well for </a:t>
            </a:r>
            <a:r>
              <a:rPr lang="en-US" dirty="0" smtClean="0">
                <a:solidFill>
                  <a:srgbClr val="C00000"/>
                </a:solidFill>
              </a:rPr>
              <a:t>independent</a:t>
            </a:r>
            <a:r>
              <a:rPr lang="en-US" dirty="0" smtClean="0"/>
              <a:t> tasks such as:</a:t>
            </a:r>
          </a:p>
          <a:p>
            <a:pPr lvl="1"/>
            <a:r>
              <a:rPr lang="en-US" dirty="0" smtClean="0"/>
              <a:t>Transforming vertices</a:t>
            </a:r>
          </a:p>
          <a:p>
            <a:pPr lvl="1"/>
            <a:r>
              <a:rPr lang="en-US" dirty="0" smtClean="0"/>
              <a:t>Computing shading for each fragment</a:t>
            </a:r>
          </a:p>
          <a:p>
            <a:r>
              <a:rPr lang="en-US" dirty="0" smtClean="0"/>
              <a:t>Ideal if the task is the same but the data is different: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227575"/>
              </p:ext>
            </p:extLst>
          </p:nvPr>
        </p:nvGraphicFramePr>
        <p:xfrm>
          <a:off x="1295400" y="40271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05860"/>
              </p:ext>
            </p:extLst>
          </p:nvPr>
        </p:nvGraphicFramePr>
        <p:xfrm>
          <a:off x="1297459" y="54851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9972"/>
              </p:ext>
            </p:extLst>
          </p:nvPr>
        </p:nvGraphicFramePr>
        <p:xfrm>
          <a:off x="1297459" y="4725325"/>
          <a:ext cx="609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225011425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1861763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0198428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3477054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425722355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28518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067662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10445867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9085429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347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57579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10331" y="3965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11361" y="5398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9902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89902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93553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3553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97204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97204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00855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00855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4506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04506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08157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08157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180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180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5459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5459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19110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419110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22758" y="4391417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2758" y="5141060"/>
            <a:ext cx="0" cy="32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3919638" y="59321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838200" y="4027168"/>
            <a:ext cx="88559" cy="222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271617" y="49099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 length</a:t>
            </a:r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 rot="5400000">
            <a:off x="4189972" y="760970"/>
            <a:ext cx="306857" cy="6096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40924" y="3364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is the same as before where index pointer is now also an </a:t>
            </a:r>
            <a:r>
              <a:rPr lang="en-US" dirty="0" smtClean="0">
                <a:solidFill>
                  <a:srgbClr val="C00000"/>
                </a:solidFill>
              </a:rPr>
              <a:t>offset</a:t>
            </a:r>
            <a:r>
              <a:rPr lang="en-US" dirty="0" smtClean="0"/>
              <a:t> to the element array buffer: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76400" y="3200400"/>
            <a:ext cx="5486400" cy="2599799"/>
            <a:chOff x="1950913" y="3352800"/>
            <a:chExt cx="5486400" cy="2599799"/>
          </a:xfrm>
        </p:grpSpPr>
        <p:sp>
          <p:nvSpPr>
            <p:cNvPr id="7" name="TextBox 6"/>
            <p:cNvSpPr txBox="1"/>
            <p:nvPr/>
          </p:nvSpPr>
          <p:spPr>
            <a:xfrm>
              <a:off x="1950913" y="3352800"/>
              <a:ext cx="54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glDrawElements</a:t>
              </a:r>
              <a:r>
                <a:rPr lang="en-US" dirty="0" smtClean="0"/>
                <a:t>(mode, count, type, indices)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3313" y="457438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Primitive</a:t>
              </a:r>
            </a:p>
            <a:p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9564" y="485138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indices</a:t>
              </a:r>
            </a:p>
            <a:p>
              <a:r>
                <a:rPr lang="en-US" dirty="0" smtClean="0"/>
                <a:t>to be rendered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7564" y="4574383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Offset to </a:t>
              </a:r>
            </a:p>
            <a:p>
              <a:r>
                <a:rPr lang="en-US" dirty="0" smtClean="0"/>
                <a:t>indices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endCxn id="8" idx="0"/>
            </p:cNvCxnSpPr>
            <p:nvPr/>
          </p:nvCxnSpPr>
          <p:spPr>
            <a:xfrm flipH="1">
              <a:off x="2638075" y="3722132"/>
              <a:ext cx="1351653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2"/>
              <a:endCxn id="9" idx="0"/>
            </p:cNvCxnSpPr>
            <p:nvPr/>
          </p:nvCxnSpPr>
          <p:spPr>
            <a:xfrm flipH="1">
              <a:off x="4281639" y="3722132"/>
              <a:ext cx="412474" cy="112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0"/>
            </p:cNvCxnSpPr>
            <p:nvPr/>
          </p:nvCxnSpPr>
          <p:spPr>
            <a:xfrm>
              <a:off x="6083050" y="3722132"/>
              <a:ext cx="782840" cy="852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81756" y="5306268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 of</a:t>
              </a:r>
            </a:p>
            <a:p>
              <a:r>
                <a:rPr lang="en-US" dirty="0" smtClean="0"/>
                <a:t>each index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464932" y="3722132"/>
              <a:ext cx="467002" cy="1595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5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relevant buffers must still be enabled: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Unfortunately, this is a very bad naming as it suggests client-side data is being used</a:t>
            </a:r>
          </a:p>
          <a:p>
            <a:r>
              <a:rPr lang="en-US" dirty="0" smtClean="0"/>
              <a:t>In modern OpenGL, these are replaced with: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glEnableClientState</a:t>
            </a:r>
            <a:r>
              <a:rPr lang="en-US" dirty="0" smtClean="0"/>
              <a:t>(GL_VERTEX_ARRAY)</a:t>
            </a:r>
          </a:p>
          <a:p>
            <a:r>
              <a:rPr lang="en-US" dirty="0" err="1" smtClean="0"/>
              <a:t>glEnableClientState</a:t>
            </a:r>
            <a:r>
              <a:rPr lang="en-US" dirty="0" smtClean="0"/>
              <a:t>(GL_COLOR_ARRAY)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14600" y="4800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glEnableVertexAttribArray</a:t>
            </a:r>
            <a:r>
              <a:rPr lang="en-US" dirty="0"/>
              <a:t>(0);</a:t>
            </a:r>
          </a:p>
          <a:p>
            <a:r>
              <a:rPr lang="en-US" dirty="0" err="1"/>
              <a:t>glEnableVertexAttribArray</a:t>
            </a:r>
            <a:r>
              <a:rPr lang="en-US" dirty="0"/>
              <a:t>(1</a:t>
            </a:r>
            <a:r>
              <a:rPr lang="en-US" dirty="0" smtClean="0"/>
              <a:t>);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VBO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/>
              <a:t>struct</a:t>
            </a:r>
            <a:r>
              <a:rPr lang="en-US" sz="1200" dirty="0"/>
              <a:t> </a:t>
            </a:r>
            <a:r>
              <a:rPr lang="en-US" sz="1200" dirty="0" err="1"/>
              <a:t>MyVertex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{</a:t>
            </a:r>
          </a:p>
          <a:p>
            <a:pPr marL="0" indent="0">
              <a:buNone/>
            </a:pPr>
            <a:r>
              <a:rPr lang="en-US" sz="1200" dirty="0"/>
              <a:t>    float x, y, z;        //Vertex</a:t>
            </a:r>
          </a:p>
          <a:p>
            <a:pPr marL="0" indent="0">
              <a:buNone/>
            </a:pPr>
            <a:r>
              <a:rPr lang="en-US" sz="1200" dirty="0"/>
              <a:t>    float </a:t>
            </a:r>
            <a:r>
              <a:rPr lang="en-US" sz="1200" dirty="0" err="1"/>
              <a:t>nx</a:t>
            </a:r>
            <a:r>
              <a:rPr lang="en-US" sz="1200" dirty="0"/>
              <a:t>, </a:t>
            </a:r>
            <a:r>
              <a:rPr lang="en-US" sz="1200" dirty="0" err="1"/>
              <a:t>ny</a:t>
            </a:r>
            <a:r>
              <a:rPr lang="en-US" sz="1200" dirty="0"/>
              <a:t>, </a:t>
            </a:r>
            <a:r>
              <a:rPr lang="en-US" sz="1200" dirty="0" err="1"/>
              <a:t>nz</a:t>
            </a:r>
            <a:r>
              <a:rPr lang="en-US" sz="1200" dirty="0"/>
              <a:t>;     //Normal</a:t>
            </a:r>
          </a:p>
          <a:p>
            <a:pPr marL="0" indent="0">
              <a:buNone/>
            </a:pPr>
            <a:r>
              <a:rPr lang="en-US" sz="1200" dirty="0"/>
              <a:t>    float s0, t0;         //Texcoord0</a:t>
            </a:r>
          </a:p>
          <a:p>
            <a:pPr marL="0" indent="0">
              <a:buNone/>
            </a:pPr>
            <a:r>
              <a:rPr lang="en-US" sz="1200" dirty="0"/>
              <a:t>  };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MyVertex</a:t>
            </a:r>
            <a:r>
              <a:rPr lang="en-US" sz="1200" dirty="0"/>
              <a:t> </a:t>
            </a:r>
            <a:r>
              <a:rPr lang="en-US" sz="1200" dirty="0" err="1"/>
              <a:t>pvertex</a:t>
            </a:r>
            <a:r>
              <a:rPr lang="en-US" sz="1200" dirty="0"/>
              <a:t>[3];</a:t>
            </a:r>
          </a:p>
          <a:p>
            <a:pPr marL="0" indent="0">
              <a:buNone/>
            </a:pPr>
            <a:r>
              <a:rPr lang="en-US" sz="1200" dirty="0"/>
              <a:t>  //VERTEX 0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[0].x = 0.0; </a:t>
            </a:r>
            <a:r>
              <a:rPr lang="en-US" sz="1200" dirty="0" err="1"/>
              <a:t>pvertex</a:t>
            </a:r>
            <a:r>
              <a:rPr lang="en-US" sz="1200" dirty="0"/>
              <a:t>[0].y = 0.0; </a:t>
            </a:r>
            <a:r>
              <a:rPr lang="en-US" sz="1200" dirty="0" err="1"/>
              <a:t>pvertex</a:t>
            </a:r>
            <a:r>
              <a:rPr lang="en-US" sz="1200" dirty="0"/>
              <a:t>[0].z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[0].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[0].s0 = 0.0; </a:t>
            </a:r>
            <a:r>
              <a:rPr lang="en-US" sz="1200" dirty="0" err="1"/>
              <a:t>pvertex</a:t>
            </a:r>
            <a:r>
              <a:rPr lang="en-US" sz="1200" dirty="0"/>
              <a:t>[0].t0 = 0.0;</a:t>
            </a:r>
          </a:p>
          <a:p>
            <a:pPr marL="0" indent="0">
              <a:buNone/>
            </a:pPr>
            <a:r>
              <a:rPr lang="en-US" sz="1200" dirty="0"/>
              <a:t>  //VERTEX 1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[1].x = 1.0; </a:t>
            </a:r>
            <a:r>
              <a:rPr lang="en-US" sz="1200" dirty="0" err="1"/>
              <a:t>pvertex</a:t>
            </a:r>
            <a:r>
              <a:rPr lang="en-US" sz="1200" dirty="0"/>
              <a:t>[1].y = 0.0; </a:t>
            </a:r>
            <a:r>
              <a:rPr lang="en-US" sz="1200" dirty="0" err="1"/>
              <a:t>pvertex</a:t>
            </a:r>
            <a:r>
              <a:rPr lang="en-US" sz="1200" dirty="0"/>
              <a:t>[1].z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[1].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[1].s0 = 1.0; </a:t>
            </a:r>
            <a:r>
              <a:rPr lang="en-US" sz="1200" dirty="0" err="1"/>
              <a:t>pvertex</a:t>
            </a:r>
            <a:r>
              <a:rPr lang="en-US" sz="1200" dirty="0"/>
              <a:t>[1].t0 = 0.0;</a:t>
            </a:r>
          </a:p>
          <a:p>
            <a:pPr marL="0" indent="0">
              <a:buNone/>
            </a:pPr>
            <a:r>
              <a:rPr lang="en-US" sz="1200" dirty="0"/>
              <a:t>  //VERTEX 2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[2].x = 0.0; </a:t>
            </a:r>
            <a:r>
              <a:rPr lang="en-US" sz="1200" dirty="0" err="1"/>
              <a:t>pvertex</a:t>
            </a:r>
            <a:r>
              <a:rPr lang="en-US" sz="1200" dirty="0"/>
              <a:t>[2].y = 1.0; </a:t>
            </a:r>
            <a:r>
              <a:rPr lang="en-US" sz="1200" dirty="0" err="1"/>
              <a:t>pvertex</a:t>
            </a:r>
            <a:r>
              <a:rPr lang="en-US" sz="1200" dirty="0"/>
              <a:t>[2].z = 0.0;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nx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ny</a:t>
            </a:r>
            <a:r>
              <a:rPr lang="en-US" sz="1200" dirty="0"/>
              <a:t> = 0.0; </a:t>
            </a:r>
            <a:r>
              <a:rPr lang="en-US" sz="1200" dirty="0" err="1"/>
              <a:t>pvertex</a:t>
            </a:r>
            <a:r>
              <a:rPr lang="en-US" sz="1200" dirty="0"/>
              <a:t>[2].</a:t>
            </a:r>
            <a:r>
              <a:rPr lang="en-US" sz="1200" dirty="0" err="1"/>
              <a:t>nz</a:t>
            </a:r>
            <a:r>
              <a:rPr lang="en-US" sz="1200" dirty="0"/>
              <a:t>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pvertex</a:t>
            </a:r>
            <a:r>
              <a:rPr lang="en-US" sz="1200" dirty="0"/>
              <a:t>[2].s0 = 0.0; </a:t>
            </a:r>
            <a:r>
              <a:rPr lang="en-US" sz="1200" dirty="0" err="1"/>
              <a:t>pvertex</a:t>
            </a:r>
            <a:r>
              <a:rPr lang="en-US" sz="1200" dirty="0"/>
              <a:t>[2].t0 = 1.0;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GLuint</a:t>
            </a:r>
            <a:r>
              <a:rPr lang="en-US" sz="1200" dirty="0"/>
              <a:t> </a:t>
            </a:r>
            <a:r>
              <a:rPr lang="en-US" sz="1200" dirty="0" err="1"/>
              <a:t>vertexAttribBuffer</a:t>
            </a:r>
            <a:r>
              <a:rPr lang="en-US" sz="1200" dirty="0"/>
              <a:t>, </a:t>
            </a:r>
            <a:r>
              <a:rPr lang="en-US" sz="1200" dirty="0" err="1"/>
              <a:t>indexBuffer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glGenBuffers</a:t>
            </a:r>
            <a:r>
              <a:rPr lang="en-US" sz="1200" dirty="0"/>
              <a:t>(1, &amp;</a:t>
            </a:r>
            <a:r>
              <a:rPr lang="en-US" sz="1200" dirty="0" err="1"/>
              <a:t>vertexAttribBuffer</a:t>
            </a:r>
            <a:r>
              <a:rPr lang="en-US" sz="1200" dirty="0"/>
              <a:t>);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(GL_ARRAY_BUFFER, </a:t>
            </a:r>
            <a:r>
              <a:rPr lang="en-US" sz="1200" dirty="0" err="1"/>
              <a:t>vertexAttribBuffer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glBufferData</a:t>
            </a:r>
            <a:r>
              <a:rPr lang="en-US" sz="1200" dirty="0"/>
              <a:t>(GL_ARRAY_BUFFER,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)*3, &amp;</a:t>
            </a:r>
            <a:r>
              <a:rPr lang="en-US" sz="1200" dirty="0" err="1"/>
              <a:t>pvertex</a:t>
            </a:r>
            <a:r>
              <a:rPr lang="en-US" sz="1200" dirty="0"/>
              <a:t>[0].x, GL_STATIC_DRAW);</a:t>
            </a:r>
          </a:p>
        </p:txBody>
      </p:sp>
    </p:spTree>
    <p:extLst>
      <p:ext uri="{BB962C8B-B14F-4D97-AF65-F5344CB8AC3E}">
        <p14:creationId xmlns:p14="http://schemas.microsoft.com/office/powerpoint/2010/main" val="29370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VBO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ushort</a:t>
            </a:r>
            <a:r>
              <a:rPr lang="en-US" sz="1200" dirty="0" smtClean="0"/>
              <a:t> </a:t>
            </a:r>
            <a:r>
              <a:rPr lang="en-US" sz="1200" dirty="0" err="1"/>
              <a:t>pindices</a:t>
            </a:r>
            <a:r>
              <a:rPr lang="en-US" sz="1200" dirty="0"/>
              <a:t>[3];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[0] = 0;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[1] = 2;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pindices</a:t>
            </a:r>
            <a:r>
              <a:rPr lang="en-US" sz="1200" dirty="0"/>
              <a:t>[2] = 1; //3 vertices above will make 1 triangle, namely VERTEX 0-2-1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glGenBuffers</a:t>
            </a:r>
            <a:r>
              <a:rPr lang="en-US" sz="1200" dirty="0"/>
              <a:t>(1, &amp;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(GL_ELEMENT_ARRAY_BUFFER, 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glBufferData</a:t>
            </a:r>
            <a:r>
              <a:rPr lang="en-US" sz="1200" dirty="0"/>
              <a:t>(GL_ELEMENT_ARRAY_BUFFER,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ushort</a:t>
            </a:r>
            <a:r>
              <a:rPr lang="en-US" sz="1200" dirty="0"/>
              <a:t>)*3, </a:t>
            </a:r>
            <a:r>
              <a:rPr lang="en-US" sz="1200" dirty="0" err="1"/>
              <a:t>pindices</a:t>
            </a:r>
            <a:r>
              <a:rPr lang="en-US" sz="1200" dirty="0"/>
              <a:t>, GL_STATIC_DRAW);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//now that GPU allocated memo for the above buffers (via </a:t>
            </a:r>
            <a:r>
              <a:rPr lang="en-US" sz="1200" dirty="0" err="1"/>
              <a:t>glBufferData</a:t>
            </a:r>
            <a:r>
              <a:rPr lang="en-US" sz="1200" dirty="0"/>
              <a:t>), they can be deleted from CPU memory</a:t>
            </a:r>
          </a:p>
          <a:p>
            <a:pPr marL="0" indent="0">
              <a:buNone/>
            </a:pPr>
            <a:r>
              <a:rPr lang="en-US" sz="1200" dirty="0"/>
              <a:t>  //delete [] </a:t>
            </a:r>
            <a:r>
              <a:rPr lang="en-US" sz="1200" dirty="0" err="1"/>
              <a:t>pvertex</a:t>
            </a:r>
            <a:r>
              <a:rPr lang="en-US" sz="1200" dirty="0"/>
              <a:t>; delete [] </a:t>
            </a:r>
            <a:r>
              <a:rPr lang="en-US" sz="1200" dirty="0" err="1"/>
              <a:t>pindices</a:t>
            </a:r>
            <a:r>
              <a:rPr lang="en-US" sz="1200" dirty="0"/>
              <a:t>; //n/a because memory not allocated via new[]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//Define this somewhere in your header file</a:t>
            </a:r>
          </a:p>
          <a:p>
            <a:pPr marL="0" indent="0">
              <a:buNone/>
            </a:pPr>
            <a:r>
              <a:rPr lang="en-US" sz="1200" dirty="0"/>
              <a:t>  define BUFFER_OFFSET(</a:t>
            </a:r>
            <a:r>
              <a:rPr lang="en-US" sz="1200" dirty="0" err="1"/>
              <a:t>i</a:t>
            </a:r>
            <a:r>
              <a:rPr lang="en-US" sz="1200" dirty="0"/>
              <a:t>) ((char *)NULL + (</a:t>
            </a:r>
            <a:r>
              <a:rPr lang="en-US" sz="1200" dirty="0" err="1"/>
              <a:t>i</a:t>
            </a:r>
            <a:r>
              <a:rPr lang="en-US" sz="1200" dirty="0"/>
              <a:t>))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(GL_ARRAY_BUFFER, </a:t>
            </a:r>
            <a:r>
              <a:rPr lang="en-US" sz="1200" dirty="0" err="1"/>
              <a:t>vertexAttribBuffer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(0);    //We like submitting vertices on stream 0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(0, 3,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BUFFER_OFFSET(0));   //The starting point of the VBO, for the vertices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(1);    //We like submitting </a:t>
            </a:r>
            <a:r>
              <a:rPr lang="en-US" sz="1200" dirty="0" err="1"/>
              <a:t>normals</a:t>
            </a:r>
            <a:r>
              <a:rPr lang="en-US" sz="1200" dirty="0"/>
              <a:t> on stream 1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(1, 3,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BUFFER_OFFSET(12));     //The starting point of </a:t>
            </a:r>
            <a:r>
              <a:rPr lang="en-US" sz="1200" dirty="0" err="1"/>
              <a:t>normals</a:t>
            </a:r>
            <a:r>
              <a:rPr lang="en-US" sz="1200" dirty="0"/>
              <a:t>, 12 bytes away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glEnableVertexAttribArray</a:t>
            </a:r>
            <a:r>
              <a:rPr lang="en-US" sz="1200" dirty="0"/>
              <a:t>(2);    //We like submitting </a:t>
            </a:r>
            <a:r>
              <a:rPr lang="en-US" sz="1200" dirty="0" err="1"/>
              <a:t>texcoords</a:t>
            </a:r>
            <a:r>
              <a:rPr lang="en-US" sz="1200" dirty="0"/>
              <a:t> on stream 2 for no special reason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glVertexAttribPointer</a:t>
            </a:r>
            <a:r>
              <a:rPr lang="en-US" sz="1200" dirty="0"/>
              <a:t>(2, 2, GL_FLOAT, GL_FALSE, </a:t>
            </a:r>
            <a:r>
              <a:rPr lang="en-US" sz="1200" dirty="0" err="1"/>
              <a:t>sizeof</a:t>
            </a:r>
            <a:r>
              <a:rPr lang="en-US" sz="1200" dirty="0"/>
              <a:t>(</a:t>
            </a:r>
            <a:r>
              <a:rPr lang="en-US" sz="1200" dirty="0" err="1"/>
              <a:t>MyVertex</a:t>
            </a:r>
            <a:r>
              <a:rPr lang="en-US" sz="1200" dirty="0"/>
              <a:t>), BUFFER_OFFSET(24));   //The starting point of </a:t>
            </a:r>
            <a:r>
              <a:rPr lang="en-US" sz="1200" dirty="0" err="1"/>
              <a:t>texcoords</a:t>
            </a:r>
            <a:r>
              <a:rPr lang="en-US" sz="1200" dirty="0"/>
              <a:t>, 24 bytes away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glBindBuffer</a:t>
            </a:r>
            <a:r>
              <a:rPr lang="en-US" sz="1200" dirty="0"/>
              <a:t>(GL_ELEMENT_ARRAY_BUFFER, </a:t>
            </a:r>
            <a:r>
              <a:rPr lang="en-US" sz="1200" dirty="0" err="1"/>
              <a:t>indexBuffer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 smtClean="0"/>
              <a:t>  </a:t>
            </a:r>
            <a:r>
              <a:rPr lang="en-US" sz="1200" dirty="0" err="1" smtClean="0"/>
              <a:t>glDrawElements</a:t>
            </a:r>
            <a:r>
              <a:rPr lang="en-US" sz="1200" dirty="0" smtClean="0"/>
              <a:t>(GL_TRIANGLES</a:t>
            </a:r>
            <a:r>
              <a:rPr lang="en-US" sz="1200" dirty="0"/>
              <a:t>, 3, GL_UNSIGNED_SHORT, BUFFER_OFFSET(0));   //The starting point of the IBO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79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an Armadillo model comprised of 212574 triangles at four distinct locations (resulting in a total of 850296 triangles):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901832"/>
            <a:ext cx="4343400" cy="34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AMD Mobility Radeon HD4650 and at resolution 640x480:</a:t>
            </a:r>
          </a:p>
          <a:p>
            <a:pPr lvl="1"/>
            <a:r>
              <a:rPr lang="en-US" dirty="0" smtClean="0"/>
              <a:t>Using VBOs the frame rate was about </a:t>
            </a:r>
            <a:r>
              <a:rPr lang="en-US" dirty="0" smtClean="0">
                <a:solidFill>
                  <a:srgbClr val="C00000"/>
                </a:solidFill>
              </a:rPr>
              <a:t>100 FPS</a:t>
            </a:r>
          </a:p>
          <a:p>
            <a:pPr lvl="1"/>
            <a:r>
              <a:rPr lang="en-US" dirty="0" smtClean="0"/>
              <a:t>Using client-side </a:t>
            </a:r>
            <a:r>
              <a:rPr lang="en-US" dirty="0" err="1" smtClean="0"/>
              <a:t>glDrawElements</a:t>
            </a:r>
            <a:r>
              <a:rPr lang="en-US" dirty="0" smtClean="0"/>
              <a:t>, the frame rate was about </a:t>
            </a:r>
            <a:r>
              <a:rPr lang="en-US" dirty="0" smtClean="0">
                <a:solidFill>
                  <a:srgbClr val="C00000"/>
                </a:solidFill>
              </a:rPr>
              <a:t>20 FPS</a:t>
            </a:r>
          </a:p>
          <a:p>
            <a:r>
              <a:rPr lang="en-US" dirty="0" smtClean="0"/>
              <a:t>Therefore, almost all modern games use VBOs for drawing complex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Along with </a:t>
            </a:r>
            <a:r>
              <a:rPr lang="en-US" dirty="0" err="1" smtClean="0"/>
              <a:t>gluLookAt</a:t>
            </a:r>
            <a:r>
              <a:rPr lang="en-US" dirty="0" smtClean="0"/>
              <a:t>(), control the projection as shown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Filed of view angle updates viewing frustum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Aspect ratio of width to height; should match viewport ratio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00200"/>
            <a:ext cx="4200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Distance between eye and near plane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04962"/>
            <a:ext cx="4200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vs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have a larger number of ALUs allowing for data parallelism: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4015"/>
            <a:ext cx="6669881" cy="342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258616"/>
            <a:ext cx="7239000" cy="91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gluPerspective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Distance between eye and far plane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00200"/>
            <a:ext cx="419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8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in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classic OpenGL, transformations are performed using three commands: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commands effect the current matrix</a:t>
            </a:r>
          </a:p>
          <a:p>
            <a:r>
              <a:rPr lang="en-US" dirty="0" smtClean="0"/>
              <a:t>Therefore the current matrix should be set as </a:t>
            </a:r>
            <a:r>
              <a:rPr lang="en-US" b="1" dirty="0" smtClean="0"/>
              <a:t>GL_MODELVIEW</a:t>
            </a:r>
            <a:r>
              <a:rPr lang="en-US" dirty="0" smtClean="0"/>
              <a:t> before calling these commands</a:t>
            </a:r>
          </a:p>
          <a:p>
            <a:r>
              <a:rPr lang="en-US" dirty="0" smtClean="0"/>
              <a:t>Note that </a:t>
            </a:r>
            <a:r>
              <a:rPr lang="en-US" dirty="0" smtClean="0">
                <a:solidFill>
                  <a:srgbClr val="C00000"/>
                </a:solidFill>
              </a:rPr>
              <a:t>angle</a:t>
            </a:r>
            <a:r>
              <a:rPr lang="en-US" dirty="0" smtClean="0"/>
              <a:t> is in degrees (not radians)!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828925"/>
            <a:ext cx="57816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Transformations apply in the </a:t>
            </a:r>
            <a:r>
              <a:rPr lang="en-US" dirty="0" smtClean="0">
                <a:solidFill>
                  <a:srgbClr val="C00000"/>
                </a:solidFill>
              </a:rPr>
              <a:t>reverse order</a:t>
            </a:r>
          </a:p>
          <a:p>
            <a:r>
              <a:rPr lang="en-US" dirty="0" smtClean="0"/>
              <a:t>The command closest to the </a:t>
            </a:r>
            <a:r>
              <a:rPr lang="en-US" i="1" dirty="0" smtClean="0"/>
              <a:t>draw </a:t>
            </a:r>
            <a:r>
              <a:rPr lang="en-US" dirty="0" smtClean="0"/>
              <a:t>call takes effect first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Here, the cube is first scaled, then rotated, and finally translated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667000"/>
            <a:ext cx="5838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Transformations keep effecting the current matrix</a:t>
            </a:r>
          </a:p>
          <a:p>
            <a:r>
              <a:rPr lang="en-US" dirty="0" smtClean="0"/>
              <a:t>If you want to draw an object at the same position at each frame you need to reset the matrix to identity: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Otherwise your object will quickly disappear!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57525"/>
            <a:ext cx="57816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OpenGL, we do not specify a camera position</a:t>
            </a:r>
          </a:p>
          <a:p>
            <a:r>
              <a:rPr lang="en-US" dirty="0" smtClean="0"/>
              <a:t>It is assumed that the camera is at </a:t>
            </a:r>
            <a:r>
              <a:rPr lang="en-US" b="1" dirty="0" smtClean="0"/>
              <a:t>(0, 0, 0) </a:t>
            </a:r>
            <a:r>
              <a:rPr lang="en-US" dirty="0" smtClean="0"/>
              <a:t>and looking down the </a:t>
            </a:r>
            <a:r>
              <a:rPr lang="en-US" b="1" dirty="0" smtClean="0"/>
              <a:t>negative z</a:t>
            </a:r>
            <a:r>
              <a:rPr lang="en-US" dirty="0" smtClean="0"/>
              <a:t> axis</a:t>
            </a:r>
          </a:p>
          <a:p>
            <a:r>
              <a:rPr lang="en-US" dirty="0" smtClean="0"/>
              <a:t>You can view a </a:t>
            </a:r>
            <a:r>
              <a:rPr lang="en-US" dirty="0" err="1" smtClean="0"/>
              <a:t>modelview</a:t>
            </a:r>
            <a:r>
              <a:rPr lang="en-US" dirty="0" smtClean="0"/>
              <a:t> transformation in two ways:</a:t>
            </a:r>
          </a:p>
          <a:p>
            <a:pPr lvl="1"/>
            <a:r>
              <a:rPr lang="en-US" dirty="0" smtClean="0"/>
              <a:t>Transform all objects drawn after the transformation by keeping the camera fixed</a:t>
            </a:r>
          </a:p>
          <a:p>
            <a:pPr lvl="1"/>
            <a:r>
              <a:rPr lang="en-US" dirty="0" smtClean="0"/>
              <a:t>Transform the camera (i.e. coordinate system) by the opposite transformations by keeping the objects fixed</a:t>
            </a:r>
          </a:p>
          <a:p>
            <a:r>
              <a:rPr lang="en-US" dirty="0" smtClean="0"/>
              <a:t>In reality, objects are transformed but both would produce the same result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we have an object at (0, 0, 4):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603540" y="2168860"/>
            <a:ext cx="1880592" cy="1436343"/>
            <a:chOff x="3591508" y="2168860"/>
            <a:chExt cx="1880592" cy="1436343"/>
          </a:xfrm>
        </p:grpSpPr>
        <p:sp>
          <p:nvSpPr>
            <p:cNvPr id="6" name="Oval 5"/>
            <p:cNvSpPr/>
            <p:nvPr/>
          </p:nvSpPr>
          <p:spPr>
            <a:xfrm>
              <a:off x="3591508" y="2886778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10326" y="2900909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28588" y="2426888"/>
              <a:ext cx="1012304" cy="906132"/>
              <a:chOff x="3635896" y="3609020"/>
              <a:chExt cx="1012304" cy="906132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3995936" y="4149080"/>
                <a:ext cx="6522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4005436" y="3609020"/>
                <a:ext cx="0" cy="54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3635896" y="4149080"/>
                <a:ext cx="366072" cy="366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5095074" y="261084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-z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33300" y="323587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1741" y="21688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6929" y="4010590"/>
            <a:ext cx="2929007" cy="2191773"/>
            <a:chOff x="1066929" y="4010590"/>
            <a:chExt cx="2929007" cy="2191773"/>
          </a:xfrm>
        </p:grpSpPr>
        <p:grpSp>
          <p:nvGrpSpPr>
            <p:cNvPr id="32" name="Group 31"/>
            <p:cNvGrpSpPr/>
            <p:nvPr/>
          </p:nvGrpSpPr>
          <p:grpSpPr>
            <a:xfrm>
              <a:off x="1792910" y="4441021"/>
              <a:ext cx="1338800" cy="1761342"/>
              <a:chOff x="4133300" y="2168860"/>
              <a:chExt cx="1338800" cy="176134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49829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66929" y="4010590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glRotatef</a:t>
              </a:r>
              <a:r>
                <a:rPr lang="en-US" dirty="0" smtClean="0"/>
                <a:t>(90, 1, 0, 0)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49641" y="4005064"/>
            <a:ext cx="2894767" cy="2191773"/>
            <a:chOff x="5349641" y="4005064"/>
            <a:chExt cx="2894767" cy="2191773"/>
          </a:xfrm>
        </p:grpSpPr>
        <p:grpSp>
          <p:nvGrpSpPr>
            <p:cNvPr id="43" name="Group 42"/>
            <p:cNvGrpSpPr/>
            <p:nvPr/>
          </p:nvGrpSpPr>
          <p:grpSpPr>
            <a:xfrm>
              <a:off x="5830376" y="4435495"/>
              <a:ext cx="1656184" cy="1761342"/>
              <a:chOff x="4133300" y="2168860"/>
              <a:chExt cx="1656184" cy="1761342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63708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5349641" y="4005064"/>
              <a:ext cx="2894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glTranslatef</a:t>
              </a:r>
              <a:r>
                <a:rPr lang="en-US" dirty="0" smtClean="0"/>
                <a:t>(0, 0, -5)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62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imagine applying the opposite to the camera (i.e. coordinate system):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3284" y="3592725"/>
            <a:ext cx="3005951" cy="2140531"/>
            <a:chOff x="1066929" y="4010590"/>
            <a:chExt cx="3005951" cy="2140531"/>
          </a:xfrm>
        </p:grpSpPr>
        <p:grpSp>
          <p:nvGrpSpPr>
            <p:cNvPr id="9" name="Group 8"/>
            <p:cNvGrpSpPr/>
            <p:nvPr/>
          </p:nvGrpSpPr>
          <p:grpSpPr>
            <a:xfrm>
              <a:off x="1807819" y="4613617"/>
              <a:ext cx="1762328" cy="1537504"/>
              <a:chOff x="1807819" y="4613617"/>
              <a:chExt cx="1762328" cy="153750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807819" y="5155258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26637" y="51693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 rot="5400000">
                <a:off x="2376614" y="4930086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2788052" y="57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196394" y="461361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70065" y="494021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66929" y="4010590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glRotatef</a:t>
              </a:r>
              <a:r>
                <a:rPr lang="en-US" b="1" dirty="0" smtClean="0"/>
                <a:t>(-90</a:t>
              </a:r>
              <a:r>
                <a:rPr lang="en-US" dirty="0" smtClean="0"/>
                <a:t>, 1, 0, 0)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99177" y="2497787"/>
            <a:ext cx="2894767" cy="2392006"/>
            <a:chOff x="5349641" y="2915652"/>
            <a:chExt cx="2894767" cy="2392006"/>
          </a:xfrm>
        </p:grpSpPr>
        <p:sp>
          <p:nvSpPr>
            <p:cNvPr id="53" name="TextBox 52"/>
            <p:cNvSpPr txBox="1"/>
            <p:nvPr/>
          </p:nvSpPr>
          <p:spPr>
            <a:xfrm>
              <a:off x="5349641" y="2915652"/>
              <a:ext cx="2894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 </a:t>
              </a:r>
              <a:r>
                <a:rPr lang="en-US" dirty="0" err="1" smtClean="0"/>
                <a:t>glTranslatef</a:t>
              </a:r>
              <a:r>
                <a:rPr lang="en-US" dirty="0" smtClean="0"/>
                <a:t>(0, 0, </a:t>
              </a:r>
              <a:r>
                <a:rPr lang="en-US" b="1" dirty="0" smtClean="0"/>
                <a:t>5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906016" y="5155258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24834" y="398477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 rot="5400000">
              <a:off x="6474811" y="3745469"/>
              <a:ext cx="1012304" cy="906132"/>
              <a:chOff x="3635896" y="3609020"/>
              <a:chExt cx="1012304" cy="90613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3995936" y="4149080"/>
                <a:ext cx="6522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005436" y="3609020"/>
                <a:ext cx="0" cy="540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3635896" y="4149080"/>
                <a:ext cx="366072" cy="366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6886249" y="459717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-z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294591" y="34290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68262" y="375559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494023" y="3263163"/>
            <a:ext cx="1858397" cy="2191773"/>
            <a:chOff x="5628163" y="4005064"/>
            <a:chExt cx="1858397" cy="2191773"/>
          </a:xfrm>
        </p:grpSpPr>
        <p:grpSp>
          <p:nvGrpSpPr>
            <p:cNvPr id="67" name="Group 66"/>
            <p:cNvGrpSpPr/>
            <p:nvPr/>
          </p:nvGrpSpPr>
          <p:grpSpPr>
            <a:xfrm>
              <a:off x="5830376" y="4435495"/>
              <a:ext cx="1656184" cy="1761342"/>
              <a:chOff x="4133300" y="2168860"/>
              <a:chExt cx="1656184" cy="176134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37084" y="377780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4510326" y="290090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228588" y="2426888"/>
                <a:ext cx="1012304" cy="906132"/>
                <a:chOff x="3635896" y="3609020"/>
                <a:chExt cx="1012304" cy="906132"/>
              </a:xfrm>
            </p:grpSpPr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3995936" y="4149080"/>
                  <a:ext cx="6522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V="1">
                  <a:off x="4005436" y="3609020"/>
                  <a:ext cx="0" cy="5400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3635896" y="4149080"/>
                  <a:ext cx="366072" cy="366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5095074" y="261084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-z</a:t>
                </a:r>
                <a:endParaRPr 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133300" y="32358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571741" y="216886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628163" y="4005064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Original result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51760" y="553816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object position w.r.t. the camera</a:t>
            </a:r>
          </a:p>
          <a:p>
            <a:r>
              <a:rPr lang="en-US" dirty="0" smtClean="0"/>
              <a:t>is exactly the same in these two cases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938494" y="3645647"/>
            <a:ext cx="902448" cy="11713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156314" y="4497417"/>
            <a:ext cx="1121098" cy="8814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in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slide 69 </a:t>
            </a:r>
            <a:r>
              <a:rPr lang="en-US" dirty="0"/>
              <a:t>and </a:t>
            </a:r>
            <a:r>
              <a:rPr lang="en-US" dirty="0">
                <a:hlinkClick r:id="rId2"/>
              </a:rPr>
              <a:t>http://user.ceng.metu.edu.tr/~</a:t>
            </a:r>
            <a:r>
              <a:rPr lang="en-US" dirty="0" smtClean="0">
                <a:hlinkClick r:id="rId2"/>
              </a:rPr>
              <a:t>ys/ceng477-gfx/OpenGL/</a:t>
            </a:r>
            <a:r>
              <a:rPr lang="en-US" dirty="0"/>
              <a:t> </a:t>
            </a:r>
            <a:r>
              <a:rPr lang="en-US" dirty="0" smtClean="0"/>
              <a:t>for complete Transformations examples in OpenGL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now, we always rendered to the screen</a:t>
            </a:r>
          </a:p>
          <a:p>
            <a:r>
              <a:rPr lang="en-US" dirty="0" smtClean="0"/>
              <a:t>But many visual effects require rendering an image to an off-screen buffer and processing it before displaying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Shadow mapping (next lecture) is a good application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98</a:t>
            </a:fld>
            <a:endParaRPr lang="en-US"/>
          </a:p>
        </p:txBody>
      </p:sp>
      <p:pic>
        <p:nvPicPr>
          <p:cNvPr id="1026" name="Picture 2" descr="Image result for motion blur sh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175686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pth of field sh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3" y="3276600"/>
            <a:ext cx="3212757" cy="24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0200" y="57568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Blur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0342" y="572149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Framebuffer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Framebuffer objects are designed to allow such effects</a:t>
            </a:r>
          </a:p>
          <a:p>
            <a:r>
              <a:rPr lang="en-US" b="1" dirty="0" smtClean="0"/>
              <a:t>Step 1:</a:t>
            </a:r>
            <a:r>
              <a:rPr lang="en-US" dirty="0" smtClean="0"/>
              <a:t> To use an FBO you must first generate a name for it and bind it as the current framebuffer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228975"/>
            <a:ext cx="64579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2404"/>
      </p:ext>
    </p:extLst>
  </p:cSld>
  <p:clrMapOvr>
    <a:masterClrMapping/>
  </p:clrMapOvr>
</p:sld>
</file>

<file path=ppt/theme/theme1.xml><?xml version="1.0" encoding="utf-8"?>
<a:theme xmlns:a="http://schemas.openxmlformats.org/drawingml/2006/main" name="1_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11722</Words>
  <Application>Microsoft Office PowerPoint</Application>
  <PresentationFormat>On-screen Show (4:3)</PresentationFormat>
  <Paragraphs>2517</Paragraphs>
  <Slides>226</Slides>
  <Notes>68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45" baseType="lpstr">
      <vt:lpstr>SimSun</vt:lpstr>
      <vt:lpstr>Arial</vt:lpstr>
      <vt:lpstr>BentonSansTRUMed</vt:lpstr>
      <vt:lpstr>BentonSansTRUReg</vt:lpstr>
      <vt:lpstr>Calibri</vt:lpstr>
      <vt:lpstr>Constantia</vt:lpstr>
      <vt:lpstr>Courier</vt:lpstr>
      <vt:lpstr>Courier New</vt:lpstr>
      <vt:lpstr>Gill Sans MT</vt:lpstr>
      <vt:lpstr>굴림</vt:lpstr>
      <vt:lpstr>Hoefler Text</vt:lpstr>
      <vt:lpstr>HY엽서L</vt:lpstr>
      <vt:lpstr>Lucida Grande</vt:lpstr>
      <vt:lpstr>Times</vt:lpstr>
      <vt:lpstr>Times New Roman</vt:lpstr>
      <vt:lpstr>Trebuchet MS</vt:lpstr>
      <vt:lpstr>Wingdings</vt:lpstr>
      <vt:lpstr>ヒラギノ明朝 ProN W3</vt:lpstr>
      <vt:lpstr>1_metu</vt:lpstr>
      <vt:lpstr>CENG 477 Introduction to Computer Graphics</vt:lpstr>
      <vt:lpstr>Introduction</vt:lpstr>
      <vt:lpstr>Graphics Hardware (GH)</vt:lpstr>
      <vt:lpstr>Graphics Processing Unit (GPU)</vt:lpstr>
      <vt:lpstr>GPGPU</vt:lpstr>
      <vt:lpstr>GPU Architecture</vt:lpstr>
      <vt:lpstr>GPU Parallelism</vt:lpstr>
      <vt:lpstr>GPU Parallelism</vt:lpstr>
      <vt:lpstr>GPU vs CPU</vt:lpstr>
      <vt:lpstr>GPU vs CPU</vt:lpstr>
      <vt:lpstr>Overall GPU Architecture</vt:lpstr>
      <vt:lpstr>GPU Data Flow Model</vt:lpstr>
      <vt:lpstr>User Program</vt:lpstr>
      <vt:lpstr>Opening a Window</vt:lpstr>
      <vt:lpstr>Double Buffering</vt:lpstr>
      <vt:lpstr>Double Buffering</vt:lpstr>
      <vt:lpstr>Double Buffering</vt:lpstr>
      <vt:lpstr>Managing User Interaction</vt:lpstr>
      <vt:lpstr>Managing User Interaction</vt:lpstr>
      <vt:lpstr>Managing User Interaction</vt:lpstr>
      <vt:lpstr>Displaying/Resizing the Window</vt:lpstr>
      <vt:lpstr>Displaying/Resizing the Window</vt:lpstr>
      <vt:lpstr>Rendering Each Frame</vt:lpstr>
      <vt:lpstr>Rendering Each Frame</vt:lpstr>
      <vt:lpstr>Animation</vt:lpstr>
      <vt:lpstr>Sending Geometry Data</vt:lpstr>
      <vt:lpstr>Sending Geometry Data</vt:lpstr>
      <vt:lpstr>Sending Geometry Data</vt:lpstr>
      <vt:lpstr>Sending Geometry Data</vt:lpstr>
      <vt:lpstr>Sending Geometry Data</vt:lpstr>
      <vt:lpstr>Winding Order</vt:lpstr>
      <vt:lpstr>Winding Order</vt:lpstr>
      <vt:lpstr>Graphics State</vt:lpstr>
      <vt:lpstr>Graphics State</vt:lpstr>
      <vt:lpstr>Graphics State</vt:lpstr>
      <vt:lpstr>A Complete Sample Code</vt:lpstr>
      <vt:lpstr>A Complete Sample Code</vt:lpstr>
      <vt:lpstr>A Complete Sample Code</vt:lpstr>
      <vt:lpstr>A Complete Sample Code</vt:lpstr>
      <vt:lpstr>Coordinate Systems</vt:lpstr>
      <vt:lpstr>OpenGL Camera</vt:lpstr>
      <vt:lpstr>Orthographic Viewing</vt:lpstr>
      <vt:lpstr>Projection and Matrix Mode</vt:lpstr>
      <vt:lpstr>2- and 3-D Viewing</vt:lpstr>
      <vt:lpstr>Color and State</vt:lpstr>
      <vt:lpstr>Smooth Color</vt:lpstr>
      <vt:lpstr>Viewport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A Complete Example</vt:lpstr>
      <vt:lpstr>Sending Geometry Data</vt:lpstr>
      <vt:lpstr>Vertex Arrays</vt:lpstr>
      <vt:lpstr>Vertex Arrays</vt:lpstr>
      <vt:lpstr>Vertex Arrays</vt:lpstr>
      <vt:lpstr>Vertex Arrays</vt:lpstr>
      <vt:lpstr>Drawing with Vertex Arrays</vt:lpstr>
      <vt:lpstr>Drawing with Vertex Arrays</vt:lpstr>
      <vt:lpstr>Vertex Arrays Example</vt:lpstr>
      <vt:lpstr>Vertex Arrays Example</vt:lpstr>
      <vt:lpstr>Vertex Arrays Example</vt:lpstr>
      <vt:lpstr>Vertex Arrays Example</vt:lpstr>
      <vt:lpstr>Drawing with Vertex Arrays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Vertex Buffer Objects</vt:lpstr>
      <vt:lpstr>A Complete VBO Example</vt:lpstr>
      <vt:lpstr>A Complete VBO Example</vt:lpstr>
      <vt:lpstr>Performance Comparison</vt:lpstr>
      <vt:lpstr>Performance Comparison</vt:lpstr>
      <vt:lpstr>gluPerspective Parameters</vt:lpstr>
      <vt:lpstr>gluPerspective Parameters</vt:lpstr>
      <vt:lpstr>gluPerspective Parameters</vt:lpstr>
      <vt:lpstr>gluPerspective Parameters</vt:lpstr>
      <vt:lpstr>gluPerspective Parameters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Transformations in OpenGL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Framebuffer Objects</vt:lpstr>
      <vt:lpstr>Shaders</vt:lpstr>
      <vt:lpstr>Shaders</vt:lpstr>
      <vt:lpstr>PowerPoint Presentation</vt:lpstr>
      <vt:lpstr>PowerPoint Presentation</vt:lpstr>
      <vt:lpstr>GPU Parallelism</vt:lpstr>
      <vt:lpstr>GPU Parallelism</vt:lpstr>
      <vt:lpstr>GPU vs CPU</vt:lpstr>
      <vt:lpstr>GPU vs CPU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Shaders</vt:lpstr>
      <vt:lpstr>Shaders</vt:lpstr>
      <vt:lpstr>Toon Shading</vt:lpstr>
      <vt:lpstr>Toon Shading Example I</vt:lpstr>
      <vt:lpstr>Toon Shading Example II</vt:lpstr>
      <vt:lpstr>Shading languages</vt:lpstr>
      <vt:lpstr>Vertex shader – inputs and outputs</vt:lpstr>
      <vt:lpstr>Fragment shader – inputs and outputs</vt:lpstr>
      <vt:lpstr>Vertex Shader</vt:lpstr>
      <vt:lpstr>Fragment Shader</vt:lpstr>
      <vt:lpstr>How do the shaders communicate?</vt:lpstr>
      <vt:lpstr>What happens when you install a shader?</vt:lpstr>
      <vt:lpstr>How to install a shader?</vt:lpstr>
      <vt:lpstr>How to install a shader?</vt:lpstr>
      <vt:lpstr>What are we targeting?</vt:lpstr>
      <vt:lpstr>Vertex Shaders</vt:lpstr>
      <vt:lpstr>Fragment Shaders</vt:lpstr>
      <vt:lpstr>Cool Shader Outputs</vt:lpstr>
      <vt:lpstr>Cool Shader Outputs</vt:lpstr>
      <vt:lpstr>PowerPoint Presentation</vt:lpstr>
      <vt:lpstr>Cool Shader Outputs</vt:lpstr>
      <vt:lpstr>More Shader Examples:  ambient lighting</vt:lpstr>
      <vt:lpstr>Ambient lighting</vt:lpstr>
      <vt:lpstr>Diffuse lighting</vt:lpstr>
      <vt:lpstr>Diffuse lighting</vt:lpstr>
      <vt:lpstr>More Shader Examples:  moving vertices via vertex shader</vt:lpstr>
      <vt:lpstr>More Shader Examples:  RGB Cube</vt:lpstr>
      <vt:lpstr>More Shader Examples:  RGB Cube</vt:lpstr>
      <vt:lpstr>Interesting Questions</vt:lpstr>
      <vt:lpstr>Interesting Questions Answered</vt:lpstr>
      <vt:lpstr>GLSL</vt:lpstr>
      <vt:lpstr>GLSL</vt:lpstr>
      <vt:lpstr>GLSL – design goals</vt:lpstr>
      <vt:lpstr>GLSL</vt:lpstr>
      <vt:lpstr>GLSL</vt:lpstr>
      <vt:lpstr>GLSL</vt:lpstr>
      <vt:lpstr>The GLSL API</vt:lpstr>
      <vt:lpstr>Process Overview</vt:lpstr>
      <vt:lpstr>Process Overview</vt:lpstr>
      <vt:lpstr>PowerPoint Presentation</vt:lpstr>
      <vt:lpstr>Debugging</vt:lpstr>
      <vt:lpstr>GLSL Syntax: in/ out/ uniform</vt:lpstr>
      <vt:lpstr>GLSL Syntax: in/ out/ uniform</vt:lpstr>
      <vt:lpstr>GLSL Syntax</vt:lpstr>
      <vt:lpstr>A Simple Vertex Shader</vt:lpstr>
      <vt:lpstr>A Simple Fragment Shader</vt:lpstr>
      <vt:lpstr>Vertex Shader</vt:lpstr>
      <vt:lpstr>Fragment Shader Execution Model</vt:lpstr>
      <vt:lpstr>GLSL Data Types</vt:lpstr>
      <vt:lpstr>GLSL Qualifiers</vt:lpstr>
      <vt:lpstr>Attribute Qualifier</vt:lpstr>
      <vt:lpstr>Uniform Qualifier</vt:lpstr>
      <vt:lpstr>Uniforms</vt:lpstr>
      <vt:lpstr>Varying Qualifier</vt:lpstr>
      <vt:lpstr>GLSL Syntax: Vectors </vt:lpstr>
      <vt:lpstr>Swizzling and Selection</vt:lpstr>
      <vt:lpstr>GLSL Syntax: Matrices</vt:lpstr>
      <vt:lpstr>GLSL Syntax: Matrices</vt:lpstr>
      <vt:lpstr>Operators</vt:lpstr>
      <vt:lpstr>GLSL Syntax: Vectors and Matrices</vt:lpstr>
      <vt:lpstr>Arrays and Structs</vt:lpstr>
      <vt:lpstr>GLSL Sampler Types</vt:lpstr>
      <vt:lpstr>Samplers</vt:lpstr>
      <vt:lpstr>GLSL Syntax: Samplers</vt:lpstr>
      <vt:lpstr>GLSL scope of variables</vt:lpstr>
      <vt:lpstr>Built-in variables</vt:lpstr>
      <vt:lpstr>Special built-ins</vt:lpstr>
      <vt:lpstr>Attributes</vt:lpstr>
      <vt:lpstr>Built-in Uniforms</vt:lpstr>
      <vt:lpstr>Built-in Uniforms</vt:lpstr>
      <vt:lpstr>Built-in Varyings</vt:lpstr>
      <vt:lpstr>GLSL STATEMENTS</vt:lpstr>
      <vt:lpstr>Functions</vt:lpstr>
      <vt:lpstr>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GLSL Built-in Functions</vt:lpstr>
      <vt:lpstr>Set attribute/uniform values</vt:lpstr>
      <vt:lpstr>Shader samples: diffuse lighting</vt:lpstr>
      <vt:lpstr>Shader samples: diffuse lighting</vt:lpstr>
      <vt:lpstr>Vertex Shader: Phong Shading</vt:lpstr>
      <vt:lpstr>Fragment Shader: Phong Shading (I)</vt:lpstr>
      <vt:lpstr>Fragment Shader: Phong Shading (II)</vt:lpstr>
      <vt:lpstr>Gooch shading</vt:lpstr>
      <vt:lpstr>Gooch shading</vt:lpstr>
      <vt:lpstr>Gooch shading: vertex shader</vt:lpstr>
      <vt:lpstr>Gooch shading: fragment shader</vt:lpstr>
      <vt:lpstr>Gooch shading</vt:lpstr>
      <vt:lpstr>Gooch Shading – alternative implementation</vt:lpstr>
      <vt:lpstr>Gooch shading (cont)</vt:lpstr>
      <vt:lpstr>Another Example: Wave Motion Vertex Shader</vt:lpstr>
      <vt:lpstr>Simple Particle System</vt:lpstr>
      <vt:lpstr>Environment Cube Mapping</vt:lpstr>
      <vt:lpstr>Environment Maps with Shaders</vt:lpstr>
      <vt:lpstr>Cube Map Vertex Shader</vt:lpstr>
      <vt:lpstr>Cube Map Fragment Shader</vt:lpstr>
      <vt:lpstr>Bump Mapping</vt:lpstr>
      <vt:lpstr>Particle systems on the GPU</vt:lpstr>
      <vt:lpstr>Subdivision surfaces on the GPU</vt:lpstr>
    </vt:vector>
  </TitlesOfParts>
  <Company>AMD,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ys</cp:lastModifiedBy>
  <cp:revision>598</cp:revision>
  <dcterms:created xsi:type="dcterms:W3CDTF">2011-10-08T08:51:54Z</dcterms:created>
  <dcterms:modified xsi:type="dcterms:W3CDTF">2016-12-20T11:12:56Z</dcterms:modified>
</cp:coreProperties>
</file>